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303" r:id="rId9"/>
    <p:sldId id="263" r:id="rId10"/>
    <p:sldId id="264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0" r:id="rId20"/>
    <p:sldId id="301" r:id="rId21"/>
    <p:sldId id="304" r:id="rId22"/>
    <p:sldId id="273" r:id="rId23"/>
    <p:sldId id="274" r:id="rId24"/>
    <p:sldId id="297" r:id="rId25"/>
    <p:sldId id="298" r:id="rId26"/>
    <p:sldId id="299" r:id="rId27"/>
    <p:sldId id="283" r:id="rId28"/>
    <p:sldId id="284" r:id="rId29"/>
    <p:sldId id="285" r:id="rId30"/>
    <p:sldId id="286" r:id="rId31"/>
    <p:sldId id="287" r:id="rId32"/>
    <p:sldId id="291" r:id="rId33"/>
    <p:sldId id="305" r:id="rId34"/>
    <p:sldId id="306" r:id="rId35"/>
    <p:sldId id="307" r:id="rId36"/>
    <p:sldId id="292" r:id="rId37"/>
    <p:sldId id="295" r:id="rId38"/>
    <p:sldId id="293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3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87530" autoAdjust="0"/>
  </p:normalViewPr>
  <p:slideViewPr>
    <p:cSldViewPr showGuides="1">
      <p:cViewPr>
        <p:scale>
          <a:sx n="130" d="100"/>
          <a:sy n="130" d="100"/>
        </p:scale>
        <p:origin x="-1038" y="-204"/>
      </p:cViewPr>
      <p:guideLst>
        <p:guide orient="horz" pos="24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75196-20E4-4ACE-89E2-2500FA42584B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25D2-7D15-495D-97FF-34FE18B64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Изменение системы образования, переход от</a:t>
            </a:r>
            <a:r>
              <a:rPr lang="ru-RU" baseline="0" dirty="0" smtClean="0"/>
              <a:t> печатных учебников к электронным формам, первый шаг к цифровому образованию.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07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ЭФУ</a:t>
            </a:r>
            <a:r>
              <a:rPr lang="ru-RU" baseline="0" dirty="0" smtClean="0"/>
              <a:t> корпорации «Российский учебник» работает в любой оперативной системе, на любом удобном электронном носителе, в местах где есть интернет, где интернет работает с перебоями, где интернет отсутствует совсем (для работы в системе </a:t>
            </a:r>
            <a:r>
              <a:rPr lang="ru-RU" baseline="0" dirty="0" err="1" smtClean="0"/>
              <a:t>офф-лайн</a:t>
            </a:r>
            <a:r>
              <a:rPr lang="ru-RU" baseline="0" dirty="0" smtClean="0"/>
              <a:t>, нужно только  установить   приложение «</a:t>
            </a:r>
            <a:r>
              <a:rPr lang="en-US" baseline="0" dirty="0" smtClean="0"/>
              <a:t>LECTA</a:t>
            </a:r>
            <a:r>
              <a:rPr lang="ru-RU" baseline="0" dirty="0" smtClean="0"/>
              <a:t>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9C9E-6F71-4EC2-A877-EE2B10410F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45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Современные электронные образовательные ресурсы, </a:t>
            </a:r>
            <a:r>
              <a:rPr lang="ru-RU" baseline="0" dirty="0" smtClean="0"/>
              <a:t>это инструменты современного урока, позволяющие моделировать и конструировать урок на усмотрение учителя исходя из возможностей ученика.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17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ЭОРов</a:t>
            </a:r>
            <a:r>
              <a:rPr lang="ru-RU" baseline="0" dirty="0" smtClean="0"/>
              <a:t>  заметно экономит время учителя и ученика. Создает творческую атмосферу на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Поиск по ключевому слову, э</a:t>
            </a:r>
            <a:r>
              <a:rPr lang="ru-RU" dirty="0" smtClean="0"/>
              <a:t>кономия</a:t>
            </a:r>
            <a:r>
              <a:rPr lang="ru-RU" baseline="0" dirty="0" smtClean="0"/>
              <a:t> времени на уроке.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Умение быстро</a:t>
            </a:r>
            <a:r>
              <a:rPr lang="ru-RU" baseline="0" dirty="0" smtClean="0"/>
              <a:t> применить </a:t>
            </a:r>
            <a:r>
              <a:rPr lang="ru-RU" dirty="0" smtClean="0"/>
              <a:t>полученные</a:t>
            </a:r>
            <a:r>
              <a:rPr lang="ru-RU" baseline="0" dirty="0" smtClean="0"/>
              <a:t> </a:t>
            </a:r>
            <a:r>
              <a:rPr lang="ru-RU" dirty="0" smtClean="0"/>
              <a:t>знания,</a:t>
            </a:r>
            <a:r>
              <a:rPr lang="ru-RU" baseline="0" dirty="0" smtClean="0"/>
              <a:t> знакомство с системой навигации, существенно экономит время на поиск и анализ нужной 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объектов в игровом формате, делает</a:t>
            </a:r>
            <a:r>
              <a:rPr lang="ru-RU" baseline="0" dirty="0" smtClean="0"/>
              <a:t> урок более динамичным и познавательным. Соревновательный элемент повышает мотивацию к обучению.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r>
              <a:rPr lang="ru-RU" baseline="0" dirty="0" smtClean="0"/>
              <a:t> знаний в индивидуальном режиме и темпе, позволяет снять психологический стресс перед неудачей. Многократное повторение материала до полного усвоения делает </a:t>
            </a:r>
            <a:r>
              <a:rPr lang="ru-RU" baseline="0" smtClean="0"/>
              <a:t>знания более прочными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Министерства образования и науки РФ от 17 декабря 2010 г. N 1897</a:t>
            </a:r>
            <a:b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основного общего образования".</a:t>
            </a:r>
          </a:p>
          <a:p>
            <a:pPr marL="400050" indent="-400050"/>
            <a:r>
              <a:rPr lang="en-US" sz="1200" b="0" u="sng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200" b="0" u="sng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Основные положения </a:t>
            </a:r>
          </a:p>
          <a:p>
            <a:r>
              <a:rPr lang="ru-RU" sz="1200" b="0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п.2. …Основное общее образование может быть получено…… в очной, </a:t>
            </a:r>
            <a:r>
              <a:rPr lang="ru-RU" sz="1200" b="0" dirty="0" err="1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очно-заочной</a:t>
            </a:r>
            <a:r>
              <a:rPr lang="ru-RU" sz="1200" b="0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или заочной форме;</a:t>
            </a:r>
          </a:p>
          <a:p>
            <a:r>
              <a:rPr lang="ru-RU" sz="1200" b="0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Допускается сочетание различных форм получения образования и форм обучения.</a:t>
            </a:r>
          </a:p>
          <a:p>
            <a:endParaRPr lang="ru-RU" sz="1200" b="0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200" b="1" baseline="0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обучение одна из форм современного обучения.</a:t>
            </a:r>
            <a:endParaRPr lang="ru-RU" sz="1200" b="1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Погружение в цифровые технологии требует подготовки, которая начинается уже в начальной школе. Изучаются возможности информационного пространства, его устройство, учащиеся с начальной школы получают навыки работы в информационном пространстве.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в электронном классе требует умений и навыков</a:t>
            </a:r>
            <a:r>
              <a:rPr lang="ru-RU" baseline="0" dirty="0" smtClean="0"/>
              <a:t> работы, умении создать и работать в своей информационной  среде.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Цифровое образование  дает</a:t>
            </a:r>
            <a:r>
              <a:rPr lang="ru-RU" baseline="0" dirty="0" smtClean="0"/>
              <a:t> современному школьнику широкий диапазон возможностей. Раскрывает потенциал его возможностей. Готовит к жизни в условиях цифровой экономики.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Поиск, умение</a:t>
            </a:r>
            <a:r>
              <a:rPr lang="ru-RU" baseline="0" dirty="0" smtClean="0"/>
              <a:t> работать с информацией, возможность создавать свою информационную среду – это  практический навык, который дает ученику возможность самостоятельно добывать нужные знания, совершенствовать и развивать свои способности и возможности. Двигаться самостоятельно вперед в своем развитии.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Смешанное обучение </a:t>
            </a:r>
            <a:r>
              <a:rPr lang="ru-RU" dirty="0" smtClean="0"/>
              <a:t>– это любая формальная образовательная программа (речь идет о любой программе, целью которой является повышение уровня образования,</a:t>
            </a:r>
            <a:r>
              <a:rPr lang="ru-RU" baseline="0" dirty="0" smtClean="0"/>
              <a:t> в рамках которой ученик прибегает, хотя бы частично, к </a:t>
            </a:r>
            <a:r>
              <a:rPr lang="ru-RU" baseline="0" dirty="0" err="1" smtClean="0"/>
              <a:t>онлайн-обучению</a:t>
            </a:r>
            <a:r>
              <a:rPr lang="ru-RU" baseline="0" dirty="0" smtClean="0"/>
              <a:t> с наличием элемента контроля времени, места, способа и/или темпа. («Смешанное обучение» М.Хорн, </a:t>
            </a:r>
            <a:r>
              <a:rPr lang="ru-RU" baseline="0" dirty="0" err="1" smtClean="0"/>
              <a:t>Х.Стейкер</a:t>
            </a:r>
            <a:r>
              <a:rPr lang="ru-RU" baseline="0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Введение в образовательный процесс принципов смешанного обучения, выполняет одну из задач современной школы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подготовить  школьника к  жизни и деятельности в сложных условиях неопределенности.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«Перевёрнутый класс»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отличие от традиционной организации уроков, когда большое время в классе отводится на объяснение нового материала, модель «перевёрнутого класса» подразумевает перенесение репродуктивной учебной деятельности на домашнее изучение. Напротив, работа в классе посвящается обсуждению изученного, разным видам деятельности, организации индивидуальной и групповой формы работы за счет высвобождения времени от зубрежки теоретического материала.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дистанционного «домашнего» изучения материала в системе ведется учёт времени работы, фиксируются количественные и качественные показатели объёма работы каждого пользователя.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«Автономная группа»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 реализации данной модели класс делится на 2 группы: одна занимается по традиционным учебным средствам, другая –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онлайн-ресурсам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Критерий разделения на группы определяет учитель. Численный состав групп может меняться, группы имеют возможность чередоваться. При этом в образовательной системе ведется учёт времени работы, количественных и качественных показателей объёма работы каждого пользователя.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«Смена рабочих зон»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одель может быть реализована как для одного класса, так и для всей параллели. Учащиеся делятся на несколько групп и распределяются по зонам: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Зона работы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(индивидуальная работа по инструкции учителя)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Зона работы в группах (групповая работа по инструкции учителя)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​Оптимальное количество зон – не более 4-x. Для начальной школы рекомендовано включать в зонирование пространство для отдыха.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«Межшкольная группа»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формируется из учащихся различных школ, изъявивших желание изучать тот или иной предмет в рамках основного или дополнительного образования. Чаще всего высокую заинтересованность в самостоятельном интенсивном прохождении некоторых курсов выказывают родители одарённых детей, которые, в силу своих способностей, могут в 2―3, а иногда и в 4 раза быстрее одноклассников освоить учебную программу. Освободившееся время они могут потратить на самореализацию в различных сферах своих интересов.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«Новый профиль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- 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анная модель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 освобождает время учеников от рутины в пользу собственных образовательных интересов. При формировании нового профиля по определенным школой критериям формируются группы учащихся из классов одной параллели. Зона ответственности на период обучения распределяется между родителями и ОУ в зависимости от места пребывания ученика. Выбранные предметы нового профиля изучаются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остальные занятия проходят в обычном для школы режиме.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«Индивидуальный учебный план (ИУП)» -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 составлении индивидуального учебного плана расписание оптимизируется для каждого ученика с учетом его образовательных потребностей.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учащихся, занимающихся по модели ИУП, создается на базе малых групп сотрудничества со сменным составом учащихся. Формирование таких групп может происходить следующим образом. В школах возникает ситуация, когда открыть предметную группу в соответствии с образовательными потребностями учащихся не представляется возможным из-за ее малочисленности (менее 10 человек). В таких случаях создается межшкольная учебная группа дистанционного обучения, включающая в себя как учащихся из школ, которые уже работают по ИУП, так и учащихся из других образовательных организаций данного или иных муниципальных образований, где еще не внедрена эта модель обучения.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Портрет современного ученика  представлен в основном документе</a:t>
            </a:r>
            <a:r>
              <a:rPr lang="ru-RU" b="1" baseline="0" dirty="0" smtClean="0"/>
              <a:t> об образовании. </a:t>
            </a:r>
            <a:r>
              <a:rPr lang="ru-RU" b="1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Министерства образования и науки РФ от 17 декабря 2010 г. N 1897</a:t>
            </a:r>
            <a:b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основного общего образования".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542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Время, самый ценный ресурс.</a:t>
            </a:r>
            <a:r>
              <a:rPr lang="ru-RU" baseline="0" dirty="0" smtClean="0"/>
              <a:t> Используя современные сервисы и инструменты, конструкторы уроков и </a:t>
            </a:r>
            <a:r>
              <a:rPr lang="ru-RU" baseline="0" dirty="0" err="1" smtClean="0"/>
              <a:t>ЭОРы</a:t>
            </a:r>
            <a:r>
              <a:rPr lang="ru-RU" baseline="0" dirty="0" smtClean="0"/>
              <a:t>, учитель тратит меньше усилий  на подготовку уроков и систему контроля за знаниями учащихся. Однако, качество знаний от этого не страдает.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</a:t>
            </a:r>
            <a:r>
              <a:rPr lang="ru-RU" baseline="0" dirty="0" smtClean="0"/>
              <a:t> в игровой форме, возможность проявить свои способности, обучение в своем режиме, делает использование ЭФУ и </a:t>
            </a:r>
            <a:r>
              <a:rPr lang="ru-RU" baseline="0" dirty="0" err="1" smtClean="0"/>
              <a:t>ЭОРов</a:t>
            </a:r>
            <a:r>
              <a:rPr lang="ru-RU" baseline="0" dirty="0" smtClean="0"/>
              <a:t> востребованными у современного школьника.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</a:t>
            </a:r>
            <a:r>
              <a:rPr lang="ru-RU" baseline="0" dirty="0" smtClean="0"/>
              <a:t> дистанционного обучения, проверка знаний своего ребенка, понятные программы школьного курса, повышают потребность в электроном образовании с использованием ЭФУ.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Электронное образование, электронный документооборот,  контроль</a:t>
            </a:r>
            <a:r>
              <a:rPr lang="ru-RU" baseline="0" dirty="0" smtClean="0"/>
              <a:t> качества – данность образования в цифровом формате.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55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Данные приведены на 2017 год, что дает</a:t>
            </a:r>
            <a:r>
              <a:rPr lang="ru-RU" baseline="0" dirty="0" smtClean="0"/>
              <a:t> представление о  месте корпорации «Российский учебник» на современном рынке образования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Пробное</a:t>
            </a:r>
            <a:r>
              <a:rPr lang="ru-RU" baseline="0" dirty="0" smtClean="0"/>
              <a:t> использование электронной формы ученика</a:t>
            </a:r>
            <a:r>
              <a:rPr lang="ru-RU" dirty="0" smtClean="0"/>
              <a:t> на цифровой</a:t>
            </a:r>
            <a:r>
              <a:rPr lang="ru-RU" baseline="0" dirty="0" smtClean="0"/>
              <a:t> образовательной платформе «</a:t>
            </a:r>
            <a:r>
              <a:rPr lang="en-US" baseline="0" dirty="0" smtClean="0"/>
              <a:t>L</a:t>
            </a:r>
            <a:r>
              <a:rPr lang="ru-RU" baseline="0" dirty="0" smtClean="0"/>
              <a:t>Е</a:t>
            </a:r>
            <a:r>
              <a:rPr lang="en-US" baseline="0" dirty="0" smtClean="0"/>
              <a:t>CTA</a:t>
            </a:r>
            <a:r>
              <a:rPr lang="ru-RU" baseline="0" dirty="0" smtClean="0"/>
              <a:t>» позволяют познакомится с любым УМК корпорации «Российский учебник», сделать правильный выбор ЭФУ для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Дистанционное обучение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обучение</a:t>
            </a:r>
            <a:r>
              <a:rPr lang="ru-RU" baseline="0" dirty="0" smtClean="0"/>
              <a:t> в удобное время, в удобном режиме. Не требует отрыва от основного вида деятельности, не имеет временных привязок, дисциплинирует в плане самоподготовки.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Разнообразие курсов позволяет расширить диапазон</a:t>
            </a:r>
            <a:r>
              <a:rPr lang="ru-RU" baseline="0" dirty="0" smtClean="0"/>
              <a:t> своих компетенций, приобрести новые знания, позволяющие работать в режиме требований современного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в проекте</a:t>
            </a:r>
            <a:r>
              <a:rPr lang="ru-RU" baseline="0" dirty="0" smtClean="0"/>
              <a:t> «ШОИ», дает возможность получения бесплатных ЭФУ к уже имеющимся печатным формам учебников корпорации «Российский учебник», сроком на 500 дней.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F4D08-EDCB-48CC-B9E6-D5DD9B56AD5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в проекте</a:t>
            </a:r>
            <a:r>
              <a:rPr lang="ru-RU" baseline="0" dirty="0" smtClean="0"/>
              <a:t> «Информационно-образовательная среда современной школьной библиотеки», дает возможность получения бесплатных ЭФУ, сроком на 500 дней, независимо от  того работает школа по УМК корпорации «Российский учебник» или работает по УМК других </a:t>
            </a:r>
            <a:r>
              <a:rPr lang="ru-RU" baseline="0" dirty="0" err="1" smtClean="0"/>
              <a:t>издаьельств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F4D08-EDCB-48CC-B9E6-D5DD9B56AD5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90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ЭФУ на уроке, это возможность конструировать урок исходя</a:t>
            </a:r>
            <a:r>
              <a:rPr lang="ru-RU" baseline="0" dirty="0" smtClean="0"/>
              <a:t> из запросов каждого школьника. Создает условия для индивидуальной работы и для работы в группах, в зависимости от запросов и возможностей школьника.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5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</a:t>
            </a:r>
            <a:r>
              <a:rPr lang="ru-RU" baseline="0" dirty="0" smtClean="0"/>
              <a:t> Министерства образования и науки РФ от 18. 07.2016 года, узаконил использование ЭФУ наравне с печатной формой учебника.</a:t>
            </a:r>
          </a:p>
          <a:p>
            <a:r>
              <a:rPr lang="ru-RU" dirty="0" smtClean="0"/>
              <a:t>Приказ</a:t>
            </a:r>
            <a:r>
              <a:rPr lang="ru-RU" baseline="0" dirty="0" smtClean="0"/>
              <a:t> Министерства образования и науки РФ от 29. 05.2017 года, о формировании федерального перечня учебников. Электронные формы учебников входят в федеральный перечень учебников  и проходят государственную экспертизу.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61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Допустимые нормы </a:t>
            </a:r>
            <a:r>
              <a:rPr lang="ru-RU" dirty="0" err="1" smtClean="0"/>
              <a:t>СанПиН</a:t>
            </a:r>
            <a:r>
              <a:rPr lang="ru-RU" dirty="0" smtClean="0"/>
              <a:t> при использовании ЭФУ на уроках,</a:t>
            </a:r>
            <a:r>
              <a:rPr lang="ru-RU" baseline="0" dirty="0" smtClean="0"/>
              <a:t> в соответствии с возрастными особенностями  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5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Одинаково развивая  оба  полушария </a:t>
            </a:r>
            <a:r>
              <a:rPr lang="ru-RU" dirty="0" smtClean="0"/>
              <a:t>головного мозга,</a:t>
            </a:r>
            <a:r>
              <a:rPr lang="ru-RU" baseline="0" dirty="0" smtClean="0"/>
              <a:t> более широко раскрываются природные возможности человека, что  в современной системе образования является одним из важных моментов, при формировании системы компетенций  современного школьника.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9C9E-6F71-4EC2-A877-EE2B10410F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08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 электронной портфель можно загрузить все нужные учебники, тетради, художественную литературу. Положить в реальный  портфель можно только один планшет или ноутбук, что существенно облегчает его вес.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Российская цифровая, образовательная платформа «</a:t>
            </a:r>
            <a:r>
              <a:rPr lang="en-US" dirty="0" smtClean="0"/>
              <a:t>LECTA</a:t>
            </a:r>
            <a:r>
              <a:rPr lang="ru-RU" dirty="0" smtClean="0"/>
              <a:t>», создана российскими разработчиками цифровых образовательных платформ в 2015 году. </a:t>
            </a:r>
          </a:p>
          <a:p>
            <a:r>
              <a:rPr lang="ru-RU" dirty="0" smtClean="0"/>
              <a:t>Приведенные данные говорят об</a:t>
            </a:r>
            <a:r>
              <a:rPr lang="ru-RU" baseline="0" dirty="0" smtClean="0"/>
              <a:t>  активном режиме использования ресурсов и сервисов расположенных на «</a:t>
            </a:r>
            <a:r>
              <a:rPr lang="en-US" baseline="0" dirty="0" smtClean="0"/>
              <a:t>LECTA</a:t>
            </a:r>
            <a:r>
              <a:rPr lang="ru-RU" baseline="0" dirty="0" smtClean="0"/>
              <a:t>», имея доступный и простой в обращении интерфейс, «</a:t>
            </a:r>
            <a:r>
              <a:rPr lang="en-US" baseline="0" dirty="0" smtClean="0"/>
              <a:t>LECTA</a:t>
            </a:r>
            <a:r>
              <a:rPr lang="ru-RU" baseline="0" dirty="0" smtClean="0"/>
              <a:t>» привлекает все новых и новых пользователей.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25D2-7D15-495D-97FF-34FE18B641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2786065"/>
            <a:ext cx="8229600" cy="1808558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4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(три 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16071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EDAD-7666-4EE1-871F-C3B512BC94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7FFF-179D-46E0-86B7-B8C375E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10" Type="http://schemas.openxmlformats.org/officeDocument/2006/relationships/image" Target="../media/image97.png"/><Relationship Id="rId4" Type="http://schemas.openxmlformats.org/officeDocument/2006/relationships/image" Target="../media/image92.jpe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ofa-ventana.ru/metodicheskaja-pomosch/distantsionnaya-shkola-uchiteley/zayavka/index.php" TargetMode="Externa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hyperlink" Target="http://drofa-ventana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png"/><Relationship Id="rId4" Type="http://schemas.openxmlformats.org/officeDocument/2006/relationships/hyperlink" Target="http://drofa-ventana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@rosuchebnik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hyperlink" Target="mailto:sales@rosuchebnik.ru" TargetMode="External"/><Relationship Id="rId4" Type="http://schemas.openxmlformats.org/officeDocument/2006/relationships/hyperlink" Target="mailto:info@rosuchebnik.r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672"/>
            <a:ext cx="9144000" cy="51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703655"/>
            <a:ext cx="9144000" cy="1439847"/>
          </a:xfrm>
          <a:prstGeom prst="rect">
            <a:avLst/>
          </a:prstGeom>
          <a:solidFill>
            <a:srgbClr val="2C339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953" y="3854308"/>
            <a:ext cx="869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ЭЛЕКТРОННАЯ ФОРМА УЧЕБНИКА</a:t>
            </a:r>
            <a:endParaRPr lang="en-US" sz="36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КАК ИНСТРУМЕНТ СОВРЕМЕННОГО УРОКА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1551" y="234920"/>
            <a:ext cx="4542455" cy="7667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7" name="Picture 3" descr="C:\Users\zgonnik.m\Desktop\лого-ру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4104" y="380970"/>
            <a:ext cx="2291280" cy="523308"/>
          </a:xfrm>
          <a:prstGeom prst="rect">
            <a:avLst/>
          </a:prstGeom>
          <a:noFill/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52" y="417482"/>
            <a:ext cx="1512889" cy="45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Применяем</a:t>
            </a:r>
            <a: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  <a:t> LECTA — </a:t>
            </a: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получаем новый образовательный результат</a:t>
            </a:r>
            <a:r>
              <a:rPr lang="ru-RU" sz="2400" b="1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2C3393"/>
              </a:solidFill>
              <a:ea typeface="Calibri Light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idx="1"/>
          </p:nvPr>
        </p:nvSpPr>
        <p:spPr>
          <a:xfrm>
            <a:off x="457200" y="1200151"/>
            <a:ext cx="4400552" cy="3394472"/>
          </a:xfrm>
        </p:spPr>
        <p:txBody>
          <a:bodyPr>
            <a:noAutofit/>
          </a:bodyPr>
          <a:lstStyle/>
          <a:p>
            <a:pPr marL="182563" indent="-182563"/>
            <a:r>
              <a:rPr lang="ru-RU" sz="1200" dirty="0" smtClean="0"/>
              <a:t>Самая большая библиотека современных учебников</a:t>
            </a:r>
          </a:p>
          <a:p>
            <a:pPr marL="182563" indent="-182563">
              <a:buNone/>
            </a:pPr>
            <a:r>
              <a:rPr lang="ru-RU" sz="1200" dirty="0" smtClean="0"/>
              <a:t>	в электронной форме: </a:t>
            </a:r>
            <a:r>
              <a:rPr lang="ru-RU" sz="1200" dirty="0" smtClean="0">
                <a:solidFill>
                  <a:srgbClr val="FF0000"/>
                </a:solidFill>
              </a:rPr>
              <a:t>более 600 наименований или 52% электронных форм учебников </a:t>
            </a:r>
            <a:r>
              <a:rPr lang="ru-RU" sz="1200" dirty="0" smtClean="0"/>
              <a:t>из Федерального перечня</a:t>
            </a:r>
          </a:p>
          <a:p>
            <a:pPr marL="182563" indent="-182563"/>
            <a:endParaRPr lang="ru-RU" sz="1200" dirty="0" smtClean="0"/>
          </a:p>
          <a:p>
            <a:pPr marL="182563" indent="-182563"/>
            <a:r>
              <a:rPr lang="ru-RU" sz="1200" dirty="0" err="1" smtClean="0"/>
              <a:t>Онлайн-сервисы</a:t>
            </a:r>
            <a:r>
              <a:rPr lang="ru-RU" sz="1200" dirty="0" smtClean="0"/>
              <a:t> и курсы для учителей</a:t>
            </a:r>
          </a:p>
          <a:p>
            <a:pPr marL="182563" indent="-182563"/>
            <a:endParaRPr lang="ru-RU" sz="1200" dirty="0" smtClean="0"/>
          </a:p>
          <a:p>
            <a:pPr marL="182563" indent="-182563"/>
            <a:r>
              <a:rPr lang="ru-RU" sz="1200" dirty="0" smtClean="0"/>
              <a:t>Более </a:t>
            </a:r>
            <a:r>
              <a:rPr lang="ru-RU" sz="1200" dirty="0" smtClean="0">
                <a:solidFill>
                  <a:srgbClr val="FF0000"/>
                </a:solidFill>
              </a:rPr>
              <a:t>130 000 электронных учебников </a:t>
            </a:r>
            <a:r>
              <a:rPr lang="ru-RU" sz="1200" dirty="0" smtClean="0"/>
              <a:t>выдано в 2017 году</a:t>
            </a:r>
          </a:p>
          <a:p>
            <a:pPr marL="182563" indent="-182563"/>
            <a:endParaRPr lang="ru-RU" sz="1200" dirty="0" smtClean="0"/>
          </a:p>
          <a:p>
            <a:pPr marL="182563" indent="-182563"/>
            <a:r>
              <a:rPr lang="ru-RU" sz="1200" dirty="0" smtClean="0"/>
              <a:t>Более </a:t>
            </a:r>
            <a:r>
              <a:rPr lang="ru-RU" sz="1200" dirty="0" smtClean="0">
                <a:solidFill>
                  <a:srgbClr val="FF0000"/>
                </a:solidFill>
              </a:rPr>
              <a:t>16 000 учеников и учителей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182563" indent="-182563">
              <a:buNone/>
            </a:pPr>
            <a:r>
              <a:rPr lang="en-US" sz="1200" dirty="0" smtClean="0"/>
              <a:t>	</a:t>
            </a:r>
            <a:r>
              <a:rPr lang="ru-RU" sz="1200" dirty="0" smtClean="0"/>
              <a:t>зарегистрировались</a:t>
            </a:r>
            <a:r>
              <a:rPr lang="en-US" sz="1200" dirty="0" smtClean="0"/>
              <a:t> </a:t>
            </a:r>
            <a:r>
              <a:rPr lang="ru-RU" sz="1200" dirty="0" smtClean="0"/>
              <a:t>в  LECTA в 2017 году</a:t>
            </a:r>
          </a:p>
          <a:p>
            <a:pPr marL="182563" indent="-182563"/>
            <a:endParaRPr lang="ru-RU" sz="1200" dirty="0" smtClean="0"/>
          </a:p>
          <a:p>
            <a:pPr marL="182563" indent="-182563"/>
            <a:r>
              <a:rPr lang="ru-RU" sz="1200" dirty="0" smtClean="0">
                <a:solidFill>
                  <a:srgbClr val="FF0000"/>
                </a:solidFill>
              </a:rPr>
              <a:t>144 школы Астраханской области и 50 школ Тамбовской области</a:t>
            </a:r>
            <a:r>
              <a:rPr lang="ru-RU" sz="1200" dirty="0" smtClean="0"/>
              <a:t>, участвующие в массовой апробации ЭФУ, </a:t>
            </a:r>
            <a:r>
              <a:rPr lang="ru-RU" sz="1200" dirty="0" smtClean="0">
                <a:solidFill>
                  <a:srgbClr val="FF0000"/>
                </a:solidFill>
              </a:rPr>
              <a:t>более 9000 учителей и учеников</a:t>
            </a:r>
            <a:r>
              <a:rPr lang="ru-RU" sz="1200" dirty="0" smtClean="0"/>
              <a:t>, использующих электронные учебники в образовательном процессе</a:t>
            </a:r>
          </a:p>
          <a:p>
            <a:endParaRPr lang="ru-RU" sz="1200" dirty="0" smtClean="0"/>
          </a:p>
        </p:txBody>
      </p:sp>
      <p:pic>
        <p:nvPicPr>
          <p:cNvPr id="9" name="Picture 3" descr="C:\Users\zgonnik.m\Desktop\17-05-23-Презентация-запуск-РУ-FI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2010" y="1878005"/>
            <a:ext cx="4801997" cy="326549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75286" y="1074719"/>
            <a:ext cx="2481224" cy="83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179512" y="1707654"/>
            <a:ext cx="1784684" cy="7020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214282" y="2839646"/>
            <a:ext cx="1909446" cy="70421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357158" y="3964793"/>
            <a:ext cx="1910586" cy="71319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3357559" y="964397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Правило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3-х 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7155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u="sng" dirty="0">
                <a:solidFill>
                  <a:srgbClr val="2C3393"/>
                </a:solidFill>
                <a:cs typeface="Times New Roman" pitchFamily="18" charset="0"/>
              </a:rPr>
              <a:t>В</a:t>
            </a:r>
            <a:r>
              <a:rPr lang="ru-RU" b="1" u="sng" dirty="0" smtClean="0">
                <a:solidFill>
                  <a:srgbClr val="2C3393"/>
                </a:solidFill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2C3393"/>
                </a:solidFill>
                <a:cs typeface="Times New Roman" pitchFamily="18" charset="0"/>
              </a:rPr>
              <a:t>З-х</a:t>
            </a:r>
            <a:r>
              <a:rPr lang="ru-RU" b="1" u="sng" dirty="0" smtClean="0">
                <a:solidFill>
                  <a:srgbClr val="2C3393"/>
                </a:solidFill>
                <a:cs typeface="Times New Roman" pitchFamily="18" charset="0"/>
              </a:rPr>
              <a:t> мобильных операционных системах (с любого браузера)</a:t>
            </a:r>
            <a:endParaRPr lang="ru-RU" u="sng" dirty="0">
              <a:solidFill>
                <a:srgbClr val="2C339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660916"/>
            <a:ext cx="4128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u="sng" dirty="0" smtClean="0">
                <a:solidFill>
                  <a:srgbClr val="2C3393"/>
                </a:solidFill>
                <a:cs typeface="Times New Roman" pitchFamily="18" charset="0"/>
              </a:rPr>
              <a:t>На - 3-х устройствах одновременно</a:t>
            </a:r>
            <a:endParaRPr lang="ru-RU" u="sng" dirty="0">
              <a:solidFill>
                <a:srgbClr val="2C3393"/>
              </a:solidFill>
            </a:endParaRPr>
          </a:p>
        </p:txBody>
      </p:sp>
      <p:sp>
        <p:nvSpPr>
          <p:cNvPr id="19" name="object 4"/>
          <p:cNvSpPr/>
          <p:nvPr/>
        </p:nvSpPr>
        <p:spPr>
          <a:xfrm>
            <a:off x="1357290" y="1821651"/>
            <a:ext cx="429768" cy="32232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/>
          <p:nvPr/>
        </p:nvSpPr>
        <p:spPr>
          <a:xfrm>
            <a:off x="1500166" y="3000378"/>
            <a:ext cx="429768" cy="32232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1643047" y="4071950"/>
            <a:ext cx="429767" cy="321183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57951" y="2650952"/>
            <a:ext cx="1022362" cy="8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 descr="http://www.androidheadlines.com/wp-content/uploads/2013/06/Budget-android-tablet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715272" y="2442714"/>
            <a:ext cx="961184" cy="54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2320617"/>
            <a:ext cx="1440160" cy="87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7523444" y="3000381"/>
            <a:ext cx="162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ланшеты  </a:t>
            </a:r>
          </a:p>
          <a:p>
            <a:pPr algn="ctr"/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и смартфоны</a:t>
            </a:r>
            <a:endParaRPr lang="ru-RU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7" y="1982389"/>
            <a:ext cx="180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  персональные </a:t>
            </a:r>
          </a:p>
          <a:p>
            <a:pPr algn="ctr"/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компьютеры</a:t>
            </a:r>
            <a:endParaRPr lang="ru-RU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57823" y="3214692"/>
            <a:ext cx="109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ноутбуки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57361" y="2035968"/>
            <a:ext cx="233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Microsoft Windows </a:t>
            </a:r>
            <a:endParaRPr lang="ru-RU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7,8.1, 10</a:t>
            </a:r>
            <a:endParaRPr lang="ru-RU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071951"/>
            <a:ext cx="15716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en-US" b="1" u="sng" spc="-10" dirty="0" err="1" smtClean="0">
                <a:solidFill>
                  <a:srgbClr val="2C3393"/>
                </a:solidFill>
                <a:cs typeface="Times New Roman" pitchFamily="18" charset="0"/>
              </a:rPr>
              <a:t>iOS</a:t>
            </a:r>
            <a:endParaRPr lang="ru-RU" b="1" u="sng" spc="-10" dirty="0">
              <a:solidFill>
                <a:srgbClr val="2C3393"/>
              </a:solidFill>
              <a:cs typeface="Times New Roman" pitchFamily="18" charset="0"/>
            </a:endParaRPr>
          </a:p>
          <a:p>
            <a:pPr marL="12700" marR="5080">
              <a:lnSpc>
                <a:spcPct val="107000"/>
              </a:lnSpc>
            </a:pPr>
            <a:r>
              <a:rPr lang="ru-RU" dirty="0" err="1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7000"/>
              </a:lnSpc>
            </a:pP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выше</a:t>
            </a:r>
            <a:endParaRPr lang="en-US" b="1" dirty="0">
              <a:solidFill>
                <a:srgbClr val="0E1C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0233" y="1768072"/>
            <a:ext cx="10910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en-US" b="1" u="sng" spc="-10" dirty="0">
                <a:solidFill>
                  <a:srgbClr val="0E1CA6"/>
                </a:solidFill>
                <a:cs typeface="Times New Roman" pitchFamily="18" charset="0"/>
              </a:rPr>
              <a:t>Windows</a:t>
            </a:r>
            <a:endParaRPr lang="ru-RU" b="1" u="sng" spc="-10" dirty="0">
              <a:solidFill>
                <a:srgbClr val="0E1CA6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57427" y="3000378"/>
            <a:ext cx="11742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en-US" b="1" u="sng" spc="-10" dirty="0" smtClean="0">
                <a:solidFill>
                  <a:srgbClr val="0E1CA6"/>
                </a:solidFill>
                <a:cs typeface="Times New Roman" pitchFamily="18" charset="0"/>
              </a:rPr>
              <a:t>Android</a:t>
            </a:r>
            <a:r>
              <a:rPr lang="en-US" b="1" u="sng" spc="-40" dirty="0" smtClean="0">
                <a:solidFill>
                  <a:srgbClr val="0E1CA6"/>
                </a:solidFill>
                <a:cs typeface="Times New Roman" pitchFamily="18" charset="0"/>
              </a:rPr>
              <a:t> </a:t>
            </a:r>
            <a:endParaRPr lang="ru-RU" b="1" u="sng" spc="-40" dirty="0">
              <a:solidFill>
                <a:srgbClr val="0E1CA6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85984" y="3268273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Google Android </a:t>
            </a:r>
            <a:endParaRPr lang="ru-RU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4.0.3 и выше</a:t>
            </a:r>
            <a:endParaRPr lang="ru-RU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3536163"/>
            <a:ext cx="350046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ru-RU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2C3393"/>
                </a:solidFill>
                <a:cs typeface="Times New Roman" pitchFamily="18" charset="0"/>
              </a:rPr>
              <a:t>В </a:t>
            </a:r>
            <a:r>
              <a:rPr lang="ru-RU" b="1" u="sng" dirty="0">
                <a:solidFill>
                  <a:srgbClr val="2C3393"/>
                </a:solidFill>
                <a:cs typeface="Times New Roman" pitchFamily="18" charset="0"/>
              </a:rPr>
              <a:t>3-х местах </a:t>
            </a:r>
            <a:r>
              <a:rPr lang="ru-RU" b="1" u="sng" dirty="0" smtClean="0">
                <a:solidFill>
                  <a:srgbClr val="2C3393"/>
                </a:solidFill>
                <a:cs typeface="Times New Roman" pitchFamily="18" charset="0"/>
              </a:rPr>
              <a:t>одновременно</a:t>
            </a:r>
            <a:endParaRPr lang="en-US" b="1" u="sng" dirty="0">
              <a:solidFill>
                <a:srgbClr val="0E1CA6"/>
              </a:solidFill>
              <a:cs typeface="Times New Roman" pitchFamily="18" charset="0"/>
            </a:endParaRPr>
          </a:p>
        </p:txBody>
      </p:sp>
      <p:pic>
        <p:nvPicPr>
          <p:cNvPr id="2053" name="Picture 5" descr="C:\Users\Elena\Desktop\дом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14824"/>
            <a:ext cx="1071570" cy="803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lena\Desktop\мир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6" y="4143388"/>
            <a:ext cx="1285883" cy="892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572132" y="3911213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3857634"/>
            <a:ext cx="8858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ru-RU" b="1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01024" y="3804056"/>
            <a:ext cx="6210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lang="ru-RU" b="1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endParaRPr lang="en-US" b="1" dirty="0">
              <a:solidFill>
                <a:srgbClr val="0E1C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C:\Users\snisarenko.ep\Desktop\Безымянный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143904" y="4500578"/>
            <a:ext cx="452331" cy="2547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1" name="Изображение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160718"/>
            <a:ext cx="1800000" cy="420525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928926" y="160720"/>
            <a:ext cx="3357586" cy="60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357950" y="4143388"/>
            <a:ext cx="1214446" cy="9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65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Рабочие инструменты – </a:t>
            </a:r>
            <a:r>
              <a:rPr lang="ru-RU" sz="2400" b="1" dirty="0" err="1" smtClean="0">
                <a:solidFill>
                  <a:srgbClr val="2C3393"/>
                </a:solidFill>
                <a:cs typeface="Times New Roman" pitchFamily="18" charset="0"/>
              </a:rPr>
              <a:t>ЭОРы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1800" b="1" dirty="0" smtClean="0">
                <a:cs typeface="Times New Roman" pitchFamily="18" charset="0"/>
              </a:rPr>
              <a:t>электронные образовательные ресурсы в каждом параграфе учебника</a:t>
            </a:r>
            <a:endParaRPr lang="ru-RU" sz="2400" b="1" dirty="0" smtClean="0">
              <a:cs typeface="Times New Roman" pitchFamily="18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857224" y="1357305"/>
            <a:ext cx="2928960" cy="348223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4714876" y="1214428"/>
            <a:ext cx="2583458" cy="364333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071553"/>
            <a:ext cx="3643338" cy="39290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1071553"/>
            <a:ext cx="3643338" cy="39290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000" b="1" spc="-5" dirty="0" smtClean="0">
                <a:solidFill>
                  <a:srgbClr val="2C3393"/>
                </a:solidFill>
                <a:cs typeface="Times New Roman" pitchFamily="18" charset="0"/>
              </a:rPr>
              <a:t>Преимущества ЭОРов</a:t>
            </a:r>
            <a:endParaRPr lang="ru-RU" sz="2400" b="1" dirty="0">
              <a:solidFill>
                <a:srgbClr val="2C3393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snisarenko.ep\Desktop\20170810_16034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142990"/>
            <a:ext cx="7231796" cy="34290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9299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Навигационно-поисковая система ЭФУ</a:t>
            </a:r>
            <a:b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</a:br>
            <a:endParaRPr lang="ru-RU" sz="2400" b="1" dirty="0" smtClean="0">
              <a:solidFill>
                <a:srgbClr val="2C3393"/>
              </a:solidFill>
              <a:cs typeface="Times New Roman" pitchFamily="18" charset="0"/>
            </a:endParaRPr>
          </a:p>
        </p:txBody>
      </p:sp>
      <p:pic>
        <p:nvPicPr>
          <p:cNvPr id="7" name="Picture 3" descr="C:\Users\Elena\Desktop\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8" y="1001692"/>
            <a:ext cx="3239630" cy="1709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lena\Desktop\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6" y="1014155"/>
            <a:ext cx="2786082" cy="1703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lena\Desktop\9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3" y="3155961"/>
            <a:ext cx="3176631" cy="167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lena\Desktop\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3137344"/>
            <a:ext cx="2853753" cy="1698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2550" y="1403335"/>
            <a:ext cx="2030463" cy="264320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36814" y="2853917"/>
            <a:ext cx="6170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Поиск по ключевому слову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6817" y="709587"/>
            <a:ext cx="587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Работа с интерактивным оглавлением и страницами</a:t>
            </a:r>
            <a:endParaRPr lang="ru-RU" sz="16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Составление мини-конспекта на уроке</a:t>
            </a:r>
            <a:endParaRPr lang="ru-RU" sz="2400" b="1" dirty="0">
              <a:solidFill>
                <a:srgbClr val="2C339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544" y="892152"/>
            <a:ext cx="2044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cs typeface="Times New Roman" pitchFamily="18" charset="0"/>
              </a:rPr>
              <a:t>Работа с закладками </a:t>
            </a:r>
            <a:endParaRPr lang="ru-RU" sz="1600" dirty="0">
              <a:latin typeface="+mj-lt"/>
            </a:endParaRPr>
          </a:p>
        </p:txBody>
      </p:sp>
      <p:pic>
        <p:nvPicPr>
          <p:cNvPr id="12" name="Picture 2" descr="C:\Users\Elena\Desktop\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67" y="3275804"/>
            <a:ext cx="2994066" cy="1632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Elena\Desktop\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1" y="3275801"/>
            <a:ext cx="2994066" cy="160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Elena\Desktop\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1" y="1357693"/>
            <a:ext cx="3249657" cy="1779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Elena\Desktop\2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6" y="1220769"/>
            <a:ext cx="3322683" cy="1853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14766" y="1284666"/>
            <a:ext cx="2994066" cy="189867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5570" y="1284666"/>
            <a:ext cx="2994066" cy="189867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78253" y="892152"/>
            <a:ext cx="2044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cs typeface="Times New Roman" pitchFamily="18" charset="0"/>
              </a:rPr>
              <a:t>Работа с заметками</a:t>
            </a:r>
            <a:endParaRPr lang="ru-RU" sz="1600" dirty="0">
              <a:latin typeface="+mj-lt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Варианты  интерактивных  заданий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09518" y="819126"/>
            <a:ext cx="8324964" cy="1899622"/>
            <a:chOff x="409518" y="819126"/>
            <a:chExt cx="8324964" cy="1899622"/>
          </a:xfrm>
        </p:grpSpPr>
        <p:pic>
          <p:nvPicPr>
            <p:cNvPr id="11" name="Picture 4" descr="C:\Users\Elena\Desktop\19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70" y="965178"/>
              <a:ext cx="2252312" cy="16604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Elena\Desktop\21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32" y="1001691"/>
              <a:ext cx="2297006" cy="16722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Elena\Desktop\20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85" y="965178"/>
              <a:ext cx="2376287" cy="17535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Прямая со стрелкой 24"/>
            <p:cNvCxnSpPr/>
            <p:nvPr/>
          </p:nvCxnSpPr>
          <p:spPr>
            <a:xfrm>
              <a:off x="5338773" y="1695438"/>
              <a:ext cx="657234" cy="408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409518" y="819126"/>
              <a:ext cx="2081241" cy="182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178572" y="819126"/>
              <a:ext cx="2519397" cy="182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223300" y="965178"/>
              <a:ext cx="511182" cy="365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19695" y="965178"/>
              <a:ext cx="511182" cy="365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344707" y="928665"/>
              <a:ext cx="511182" cy="365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2417733" y="1695438"/>
              <a:ext cx="657234" cy="408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63471" y="2863853"/>
            <a:ext cx="8580555" cy="2154267"/>
            <a:chOff x="263466" y="2863853"/>
            <a:chExt cx="8580555" cy="21542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63466" y="2863853"/>
              <a:ext cx="3833865" cy="215426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6" descr="C:\Users\Elena\Desktop\1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13" y="3080672"/>
              <a:ext cx="3790656" cy="18279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Elena\Desktop\16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05" y="3044159"/>
              <a:ext cx="3566182" cy="18279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Прямая со стрелкой 25"/>
            <p:cNvCxnSpPr/>
            <p:nvPr/>
          </p:nvCxnSpPr>
          <p:spPr>
            <a:xfrm>
              <a:off x="4288823" y="3959243"/>
              <a:ext cx="575281" cy="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5010156" y="2863853"/>
              <a:ext cx="3833865" cy="215426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Варианты</a:t>
            </a:r>
            <a: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интерактивных</a:t>
            </a:r>
            <a: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проверочных и итоговых работ</a:t>
            </a:r>
            <a:endParaRPr lang="ru-RU" sz="2400" b="1" dirty="0">
              <a:solidFill>
                <a:srgbClr val="2C3393"/>
              </a:solidFill>
            </a:endParaRPr>
          </a:p>
        </p:txBody>
      </p:sp>
      <p:pic>
        <p:nvPicPr>
          <p:cNvPr id="27" name="Picture 3" descr="C:\Users\Elena\Desktop\1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2" y="3284719"/>
            <a:ext cx="2546951" cy="1514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Elena\Desktop\1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46" y="782612"/>
            <a:ext cx="3906891" cy="230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Elena\Desktop\2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3" y="3155957"/>
            <a:ext cx="2512746" cy="1716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446032" y="782615"/>
            <a:ext cx="4125969" cy="2300319"/>
            <a:chOff x="446031" y="782613"/>
            <a:chExt cx="4125969" cy="230031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46031" y="782613"/>
              <a:ext cx="4125969" cy="2300319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5" descr="C:\Users\Elena\Desktop\17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25" y="982503"/>
              <a:ext cx="3681285" cy="1954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519058" y="819126"/>
              <a:ext cx="3870378" cy="182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46033" y="3155960"/>
            <a:ext cx="2738474" cy="171611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5776930" y="3155960"/>
            <a:ext cx="2811500" cy="1716111"/>
            <a:chOff x="5776930" y="3155958"/>
            <a:chExt cx="2811500" cy="1716111"/>
          </a:xfrm>
        </p:grpSpPr>
        <p:pic>
          <p:nvPicPr>
            <p:cNvPr id="24" name="Picture 2" descr="C:\Users\Elena\Desktop\1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30" y="3302010"/>
              <a:ext cx="2808092" cy="14330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849956" y="3155958"/>
              <a:ext cx="2738474" cy="1716111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Новые возможности образовательного процесса с ЭФУ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9057" y="5237201"/>
            <a:ext cx="2738474" cy="171611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5889" y="1111233"/>
            <a:ext cx="343222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Личностно-ориентированное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648" y="2279649"/>
            <a:ext cx="343222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Персонализированный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подход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0617" y="2243136"/>
            <a:ext cx="343222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Компетентностно-ориентированное</a:t>
            </a:r>
            <a:r>
              <a:rPr lang="ru-RU" dirty="0" smtClean="0">
                <a:solidFill>
                  <a:schemeClr val="bg1"/>
                </a:solidFill>
              </a:rPr>
              <a:t> обучение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4967" y="3108940"/>
            <a:ext cx="299406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Он-лайн</a:t>
            </a:r>
            <a:r>
              <a:rPr lang="ru-RU" dirty="0" smtClean="0">
                <a:solidFill>
                  <a:schemeClr val="bg1"/>
                </a:solidFill>
              </a:rPr>
              <a:t> обучение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0554" y="4247146"/>
            <a:ext cx="233986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Смешанное обучение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Shape 33"/>
          <p:cNvCxnSpPr>
            <a:stCxn id="17" idx="2"/>
            <a:endCxn id="21" idx="1"/>
          </p:cNvCxnSpPr>
          <p:nvPr/>
        </p:nvCxnSpPr>
        <p:spPr>
          <a:xfrm rot="16200000" flipH="1">
            <a:off x="2192740" y="3223998"/>
            <a:ext cx="1505832" cy="909795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18" idx="2"/>
            <a:endCxn id="21" idx="3"/>
          </p:cNvCxnSpPr>
          <p:nvPr/>
        </p:nvCxnSpPr>
        <p:spPr>
          <a:xfrm rot="5400000">
            <a:off x="5407400" y="3222483"/>
            <a:ext cx="1542345" cy="876312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1" idx="0"/>
            <a:endCxn id="20" idx="2"/>
          </p:cNvCxnSpPr>
          <p:nvPr/>
        </p:nvCxnSpPr>
        <p:spPr>
          <a:xfrm rot="5400000" flipH="1" flipV="1">
            <a:off x="4463804" y="4138951"/>
            <a:ext cx="214876" cy="151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16" idx="1"/>
            <a:endCxn id="17" idx="0"/>
          </p:cNvCxnSpPr>
          <p:nvPr/>
        </p:nvCxnSpPr>
        <p:spPr>
          <a:xfrm rot="10800000" flipV="1">
            <a:off x="2490759" y="1434399"/>
            <a:ext cx="365130" cy="84525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16" idx="3"/>
            <a:endCxn id="18" idx="0"/>
          </p:cNvCxnSpPr>
          <p:nvPr/>
        </p:nvCxnSpPr>
        <p:spPr>
          <a:xfrm>
            <a:off x="6288111" y="1434399"/>
            <a:ext cx="328617" cy="80873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991809"/>
          </a:xfrm>
        </p:spPr>
        <p:txBody>
          <a:bodyPr anchor="t">
            <a:noAutofit/>
          </a:bodyPr>
          <a:lstStyle/>
          <a:p>
            <a:pPr algn="l"/>
            <a:r>
              <a:rPr lang="ru-RU" sz="2000" b="1" dirty="0" smtClean="0">
                <a:solidFill>
                  <a:srgbClr val="2C3393"/>
                </a:solidFill>
                <a:ea typeface="Calibri" pitchFamily="34" charset="0"/>
                <a:cs typeface="Times New Roman" pitchFamily="18" charset="0"/>
              </a:rPr>
              <a:t>Рекомендуемая последовательность обучения с использованием цифровых технологий</a:t>
            </a:r>
            <a:endParaRPr lang="ru-RU" sz="2000" b="1" dirty="0">
              <a:solidFill>
                <a:srgbClr val="2C3393"/>
              </a:solidFill>
            </a:endParaRPr>
          </a:p>
        </p:txBody>
      </p:sp>
      <p:pic>
        <p:nvPicPr>
          <p:cNvPr id="6" name="Picture 2" descr="C:\Users\snisarenko.ep\Desktop\ру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95311" y="2041032"/>
            <a:ext cx="2389512" cy="1937836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86468" y="4214838"/>
            <a:ext cx="2774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рганизационные встречи, инструктаж и краткий обзор </a:t>
            </a: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урса, видео обзорные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материалы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9895" y="422574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Обзор используемых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технологий, инструктаж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посредством навигации</a:t>
            </a:r>
            <a:endParaRPr lang="ru-RU" sz="1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569" y="4225741"/>
            <a:ext cx="310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E</a:t>
            </a:r>
            <a:r>
              <a:rPr lang="ru-RU" sz="1200" dirty="0" smtClean="0">
                <a:latin typeface="+mj-lt"/>
                <a:cs typeface="Times New Roman" pitchFamily="18" charset="0"/>
              </a:rPr>
              <a:t>-</a:t>
            </a:r>
            <a:r>
              <a:rPr lang="en-US" sz="1200" dirty="0" smtClean="0">
                <a:latin typeface="+mj-lt"/>
                <a:cs typeface="Times New Roman" pitchFamily="18" charset="0"/>
              </a:rPr>
              <a:t>mail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E</a:t>
            </a:r>
            <a:r>
              <a:rPr lang="ru-RU" sz="1200" dirty="0" smtClean="0">
                <a:latin typeface="+mj-lt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+mj-lt"/>
                <a:cs typeface="Times New Roman" pitchFamily="18" charset="0"/>
              </a:rPr>
              <a:t>Zine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(е-журнал/вводный </a:t>
            </a:r>
            <a:r>
              <a:rPr lang="ru-RU" sz="1200" dirty="0" smtClean="0">
                <a:latin typeface="+mj-lt"/>
                <a:ea typeface="Calibri" pitchFamily="34" charset="0"/>
                <a:cs typeface="Times New Roman" pitchFamily="18" charset="0"/>
              </a:rPr>
              <a:t>проспект</a:t>
            </a:r>
            <a:r>
              <a:rPr lang="ru-RU" sz="1200" dirty="0" smtClean="0">
                <a:latin typeface="+mj-lt"/>
                <a:cs typeface="Times New Roman" pitchFamily="18" charset="0"/>
              </a:rPr>
              <a:t>) информационные письма, новостные выпуски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785800"/>
            <a:ext cx="56610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AutoNum type="arabicPeriod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Подготовка в классе (получение навыков)</a:t>
            </a:r>
          </a:p>
          <a:p>
            <a:pPr marL="342900" indent="-76200"/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Before Class </a:t>
            </a:r>
          </a:p>
          <a:p>
            <a:pPr marL="342900" indent="-342900">
              <a:buAutoNum type="arabicPeriod"/>
            </a:pPr>
            <a:endParaRPr lang="en-US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518" y="1934055"/>
            <a:ext cx="2519396" cy="209821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38453" y="1951032"/>
            <a:ext cx="2519396" cy="209821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1626" y="1257285"/>
            <a:ext cx="193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Подготовь меня</a:t>
            </a:r>
          </a:p>
          <a:p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Prepare Me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en-US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Картинки по запросу интерактивная доска в школ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758" y="1951032"/>
            <a:ext cx="3059217" cy="208681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065812"/>
            <a:ext cx="2500330" cy="186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Цифровая экономика</a:t>
            </a:r>
            <a:b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 </a:t>
            </a:r>
            <a:endParaRPr lang="ru-RU" sz="2400" b="1" dirty="0">
              <a:solidFill>
                <a:srgbClr val="2C3393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27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«Намерены кратно увеличить выпуск специалистов </a:t>
            </a:r>
            <a:r>
              <a:rPr lang="ru-RU" sz="1400" i="1" dirty="0" smtClean="0">
                <a:latin typeface="+mj-lt"/>
                <a:cs typeface="Times New Roman" pitchFamily="18" charset="0"/>
              </a:rPr>
              <a:t>в сфере цифровой экономики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 а, по сути, нам предстоит решить более широкую задачу, задачу национального уровня — </a:t>
            </a:r>
            <a:r>
              <a:rPr lang="ru-RU" sz="1400" i="1" dirty="0" smtClean="0">
                <a:latin typeface="+mj-lt"/>
                <a:cs typeface="Times New Roman" pitchFamily="18" charset="0"/>
              </a:rPr>
              <a:t>добиться всеобщей цифровой грамотности</a:t>
            </a:r>
            <a:r>
              <a:rPr lang="ru-RU" sz="1400" dirty="0" smtClean="0">
                <a:latin typeface="+mj-lt"/>
                <a:cs typeface="Times New Roman" pitchFamily="18" charset="0"/>
              </a:rPr>
              <a:t>. Для этого следует серьёзно усовершенствовать систему образования на всех уровнях: от школы до высших учебных заведений. И конечно, развернуть программы обучения для людей самых разных возрастов.»</a:t>
            </a:r>
          </a:p>
          <a:p>
            <a:pPr marL="0" indent="0">
              <a:buNone/>
            </a:pPr>
            <a:endParaRPr lang="ru-RU" sz="1400" i="1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</p:txBody>
      </p:sp>
      <p:pic>
        <p:nvPicPr>
          <p:cNvPr id="30721" name="Picture 1" descr="C:\Users\zgonnik.m\Desktop\Untitled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3706" y="2425701"/>
            <a:ext cx="1303295" cy="130329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9299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87473" y="268128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cs typeface="Times New Roman" pitchFamily="18" charset="0"/>
              </a:rPr>
              <a:t>В.В. Путин</a:t>
            </a:r>
            <a:endParaRPr lang="ru-RU" sz="1400" b="1" dirty="0" smtClean="0"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cs typeface="Times New Roman" pitchFamily="18" charset="0"/>
              </a:rPr>
              <a:t>ПЕТЕРБУРГСКИЙ МЕЖДУНАРОДНЫЙ</a:t>
            </a:r>
            <a:endParaRPr lang="en-US" sz="1400" i="1" dirty="0" smtClean="0"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cs typeface="Times New Roman" pitchFamily="18" charset="0"/>
              </a:rPr>
              <a:t>ЭКОНОМИЧЕСКИЙ ФОРУМ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000" b="1" dirty="0" smtClean="0">
                <a:solidFill>
                  <a:srgbClr val="2C3393"/>
                </a:solidFill>
                <a:ea typeface="Calibri" pitchFamily="34" charset="0"/>
                <a:cs typeface="Times New Roman" pitchFamily="18" charset="0"/>
              </a:rPr>
              <a:t>Рекомендуемая последовательность обучения с использованием цифровых технологий </a:t>
            </a:r>
            <a:endParaRPr lang="ru-RU" sz="2000" b="1" dirty="0">
              <a:solidFill>
                <a:srgbClr val="2C339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0558" y="3703653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Демонстрация процессов:</a:t>
            </a:r>
          </a:p>
          <a:p>
            <a:pPr indent="87313"/>
            <a:r>
              <a:rPr lang="en-US" sz="1200" dirty="0" smtClean="0">
                <a:latin typeface="+mj-lt"/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реальных систем</a:t>
            </a:r>
            <a:endParaRPr lang="en-US" sz="1200" dirty="0" smtClean="0">
              <a:latin typeface="+mj-lt"/>
              <a:cs typeface="Times New Roman" pitchFamily="18" charset="0"/>
            </a:endParaRPr>
          </a:p>
          <a:p>
            <a:pPr indent="87313"/>
            <a:r>
              <a:rPr lang="en-US" sz="1200" dirty="0" smtClean="0"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имитационных систем</a:t>
            </a:r>
          </a:p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Виртуальные семинары и обучение на примерах</a:t>
            </a:r>
            <a:endParaRPr lang="en-US" sz="1200" dirty="0" smtClean="0">
              <a:latin typeface="+mj-lt"/>
              <a:cs typeface="Times New Roman" pitchFamily="18" charset="0"/>
            </a:endParaRPr>
          </a:p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Записи обучающих  блоков курса</a:t>
            </a:r>
          </a:p>
          <a:p>
            <a:endParaRPr lang="ru-RU" sz="1200" dirty="0" smtClean="0">
              <a:latin typeface="+mj-lt"/>
              <a:cs typeface="Times New Roman" pitchFamily="18" charset="0"/>
            </a:endParaRPr>
          </a:p>
          <a:p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544" y="3703654"/>
            <a:ext cx="2848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Обзор процессов Дистанционного обучения</a:t>
            </a:r>
          </a:p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Концептуальные презентации в аудитории</a:t>
            </a:r>
          </a:p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Сессии дистанционного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обучения, темп и режим работы определяются учеником самостоятельно </a:t>
            </a:r>
          </a:p>
          <a:p>
            <a:pPr indent="87313">
              <a:buFont typeface="Arial" pitchFamily="34" charset="0"/>
              <a:buChar char="•"/>
            </a:pP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857240"/>
            <a:ext cx="8397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2. Работа в электронном классе (закрепление полученных навыков)</a:t>
            </a:r>
          </a:p>
          <a:p>
            <a:pPr indent="358775"/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Classroom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and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eLearning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62142" y="5310227"/>
            <a:ext cx="3432222" cy="149703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24624" y="3712458"/>
            <a:ext cx="2519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Эксперименты,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эмпирический поиск решений с помощью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имитационных систем</a:t>
            </a:r>
          </a:p>
          <a:p>
            <a:pPr indent="87313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Упражнения в классе  по теории задач, накануне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исследованных экспериментально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1143" y="1439847"/>
            <a:ext cx="14970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Позволь мне</a:t>
            </a:r>
          </a:p>
          <a:p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Let Me 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en-US" sz="1400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0097" y="1439850"/>
            <a:ext cx="2409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Покажи мне</a:t>
            </a:r>
          </a:p>
          <a:p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Show Me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9061" y="1439850"/>
            <a:ext cx="1862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Расскажи мне</a:t>
            </a:r>
          </a:p>
          <a:p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Tell Me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083" y="2097081"/>
            <a:ext cx="2117754" cy="15335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13123" y="2097081"/>
            <a:ext cx="2117754" cy="15335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34163" y="2097081"/>
            <a:ext cx="2117754" cy="153354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snisarenko.ep\Desktop\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083" y="2097083"/>
            <a:ext cx="2117754" cy="1543473"/>
          </a:xfrm>
          <a:prstGeom prst="rect">
            <a:avLst/>
          </a:prstGeom>
          <a:noFill/>
        </p:spPr>
      </p:pic>
      <p:pic>
        <p:nvPicPr>
          <p:cNvPr id="19" name="Picture 7" descr="C:\Users\snisarenko.ep\Desktop\показ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3357" y="2097083"/>
            <a:ext cx="2137520" cy="1534251"/>
          </a:xfrm>
          <a:prstGeom prst="rect">
            <a:avLst/>
          </a:prstGeom>
          <a:noFill/>
        </p:spPr>
      </p:pic>
      <p:pic>
        <p:nvPicPr>
          <p:cNvPr id="20" name="Picture 8" descr="C:\Users\snisarenko.ep\Desktop\учитель и ученик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434160" y="2097083"/>
            <a:ext cx="2117756" cy="155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000" b="1" dirty="0" smtClean="0">
                <a:solidFill>
                  <a:srgbClr val="2C3393"/>
                </a:solidFill>
                <a:ea typeface="Calibri" pitchFamily="34" charset="0"/>
                <a:cs typeface="Times New Roman" pitchFamily="18" charset="0"/>
              </a:rPr>
              <a:t>Рекомендуемая последовательность обучения с использованием цифровых технологий</a:t>
            </a:r>
            <a:endParaRPr lang="ru-RU" sz="2000" b="1" dirty="0">
              <a:solidFill>
                <a:srgbClr val="2C339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857238"/>
            <a:ext cx="8397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3. Применение на практике (использование полученных навыков в работе) </a:t>
            </a:r>
          </a:p>
          <a:p>
            <a:pPr indent="180975"/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On the Job</a:t>
            </a:r>
          </a:p>
          <a:p>
            <a:endParaRPr lang="ru-RU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2142" y="5310227"/>
            <a:ext cx="3432222" cy="149703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9057" y="2170107"/>
            <a:ext cx="251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Постоянный доступ к порталу</a:t>
            </a:r>
          </a:p>
          <a:p>
            <a:pPr indent="180975">
              <a:buFont typeface="Arial" pitchFamily="34" charset="0"/>
              <a:buChar char="•"/>
            </a:pPr>
            <a:endParaRPr lang="en-US" sz="1200" dirty="0" smtClean="0">
              <a:latin typeface="+mj-lt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Процедуры (помощь посредством изучения),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FAQ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+mj-lt"/>
                <a:cs typeface="Times New Roman" pitchFamily="18" charset="0"/>
              </a:rPr>
              <a:t>о</a:t>
            </a:r>
            <a:r>
              <a:rPr lang="en-US" sz="1200" dirty="0" smtClean="0">
                <a:latin typeface="+mj-lt"/>
                <a:cs typeface="Times New Roman" pitchFamily="18" charset="0"/>
              </a:rPr>
              <a:t>n</a:t>
            </a:r>
            <a:r>
              <a:rPr lang="ru-RU" sz="1200" dirty="0" smtClean="0">
                <a:latin typeface="+mj-lt"/>
                <a:cs typeface="Times New Roman" pitchFamily="18" charset="0"/>
              </a:rPr>
              <a:t>-</a:t>
            </a:r>
            <a:r>
              <a:rPr lang="en-US" sz="1200" dirty="0" smtClean="0">
                <a:latin typeface="+mj-lt"/>
                <a:cs typeface="Times New Roman" pitchFamily="18" charset="0"/>
              </a:rPr>
              <a:t>lain help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методические указания и руководство</a:t>
            </a:r>
            <a:endParaRPr lang="en-US" sz="1200" dirty="0" smtClean="0">
              <a:latin typeface="+mj-lt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endParaRPr lang="en-US" sz="1200" dirty="0" smtClean="0">
              <a:latin typeface="+mj-lt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cs typeface="Times New Roman" pitchFamily="18" charset="0"/>
              </a:rPr>
              <a:t> Поддержка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тьютором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он-лайн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действий обучаемых, в том числе и на мобильных устройствах</a:t>
            </a:r>
          </a:p>
          <a:p>
            <a:pPr indent="180975">
              <a:buFont typeface="Arial" pitchFamily="34" charset="0"/>
              <a:buChar char="•"/>
            </a:pPr>
            <a:endParaRPr lang="ru-RU" sz="1200" dirty="0" smtClean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>
              <a:buFont typeface="Wingdings" pitchFamily="2" charset="2"/>
              <a:buChar char="q"/>
            </a:pPr>
            <a:endParaRPr lang="ru-RU" sz="1200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9062" y="1439847"/>
            <a:ext cx="14970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Помоги мне</a:t>
            </a:r>
          </a:p>
          <a:p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Help  Me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en-US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b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1142990"/>
            <a:ext cx="31249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2671301"/>
            <a:ext cx="3547458" cy="24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 fontAlgn="base"/>
            <a:r>
              <a:rPr lang="ru-RU" sz="2400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Смешанное обучение</a:t>
            </a:r>
            <a:endParaRPr lang="ru-RU" sz="2400" b="1" dirty="0" smtClean="0">
              <a:solidFill>
                <a:srgbClr val="2C3393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5" y="1071552"/>
            <a:ext cx="8342400" cy="385765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Смешанное обучение </a:t>
            </a:r>
            <a:r>
              <a:rPr lang="en-US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(англ. </a:t>
            </a:r>
            <a:r>
              <a:rPr lang="en-US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Blended</a:t>
            </a:r>
            <a:r>
              <a:rPr lang="ru-RU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Learning</a:t>
            </a:r>
            <a:r>
              <a:rPr lang="en-US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180975"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сочетание традиционных форм</a:t>
            </a:r>
            <a:r>
              <a:rPr lang="en-US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обучения с элементами электронного обучения, в котором используются </a:t>
            </a:r>
            <a:r>
              <a:rPr lang="en-US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специальные информационные технологии, такие как компьютерная графика, аудио</a:t>
            </a:r>
          </a:p>
          <a:p>
            <a:pPr marL="180975" indent="158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и видео, интерактивные элементы и т.п. </a:t>
            </a:r>
            <a:endParaRPr lang="en-US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180975" indent="174625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180975" indent="174625"/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современная образовательная технология, в основе которой лежит концепция объединения технологий «классно-урочной системы» и технологий электронного обучения, базирующегося на новых дидактических возможностях, предоставляемых ИКТ и современными учебными средствами</a:t>
            </a:r>
            <a:endParaRPr lang="en-US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Смешанное обучение:</a:t>
            </a:r>
          </a:p>
          <a:p>
            <a:pPr marL="355600" indent="-174625"/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учет способностей и возможностей каждого ученика</a:t>
            </a:r>
          </a:p>
          <a:p>
            <a:pPr marL="355600" indent="-174625"/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удобная среда обучения</a:t>
            </a:r>
          </a:p>
          <a:p>
            <a:pPr marL="355600" indent="-174625"/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навыков постановки и достижения цели</a:t>
            </a:r>
          </a:p>
          <a:p>
            <a:pPr marL="0" indent="0">
              <a:buNone/>
            </a:pPr>
            <a:endParaRPr lang="ru-RU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Применение в педагогической практике принципов смешанного обучения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ea typeface="Times New Roman" pitchFamily="18" charset="0"/>
                <a:cs typeface="Times New Roman" pitchFamily="18" charset="0"/>
              </a:rPr>
              <a:t>Реализация  смешанного обучения полностью соответствует требованиям ФГОС РФ</a:t>
            </a:r>
            <a:endParaRPr lang="ru-RU" sz="2400" b="1" i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1" y="1366821"/>
            <a:ext cx="7758192" cy="385765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Принципы смешанного обучения дают учителю  возможность достичь следующих целей: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180975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расширить образовательные возможности учащихся за счёт увеличения доступности </a:t>
            </a:r>
          </a:p>
          <a:p>
            <a:pPr marL="180975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и гибкости образования, учёта их индивидуальных образовательных потребностей, </a:t>
            </a:r>
          </a:p>
          <a:p>
            <a:pPr marL="180975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а также темпа и ритма освоения учебного материала</a:t>
            </a:r>
          </a:p>
          <a:p>
            <a:pPr marL="180975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180975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стимулировать формирование активной позиции обучающегося: 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— повышение его мотивации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самостоятельности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социальной активности, в том числе в освоении учебного материала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рефлексии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самоанализа</a:t>
            </a:r>
          </a:p>
          <a:p>
            <a:pPr marL="536575" indent="873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355600" indent="-174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 трансформировать стиль педагога: перейти от трансляции знаний к интерактивному взаимодействию с учениками, способствующему  конструированию обучающимся собственных знаний</a:t>
            </a:r>
          </a:p>
          <a:p>
            <a:pPr marL="355600" indent="-1746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355600" indent="-174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индивидуализировать и персонализировать образовательный процесс, когда учащийся самостоятельно определяет свои учебные цели, способы их достижения, учитывая свои образовательные потребности, интересы и способности, а учитель выполняет роль помощника и наставника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dirty="0" smtClean="0">
              <a:latin typeface="+mj-lt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lvl="0" algn="l" fontAlgn="base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Смешанное обучение</a:t>
            </a:r>
            <a:r>
              <a:rPr lang="en-US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Группа моделей «Ротация»</a:t>
            </a:r>
            <a:b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2C3393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0" y="855639"/>
            <a:ext cx="3632223" cy="38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 1.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«Перевернутый класс»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 Учимся дома, проверяем домашнее задание  в классе</a:t>
            </a:r>
          </a:p>
          <a:p>
            <a:pPr marL="0" indent="0"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 2. «Автономные группы»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			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3. «Смена рабочих зон»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не более 4-х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3579" y="3478556"/>
            <a:ext cx="1662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cs typeface="Times New Roman" pitchFamily="18" charset="0"/>
              </a:rPr>
              <a:t>традиционное обучение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84828" y="3472537"/>
            <a:ext cx="12731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>
                <a:cs typeface="Times New Roman" pitchFamily="18" charset="0"/>
              </a:rPr>
              <a:t>он-лайн</a:t>
            </a:r>
            <a:r>
              <a:rPr lang="ru-RU" sz="1100" dirty="0" smtClean="0">
                <a:cs typeface="Times New Roman" pitchFamily="18" charset="0"/>
              </a:rPr>
              <a:t> обучение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79896" y="472601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57851" y="472601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08832" y="472601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3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23300" y="472601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4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08200" y="4689507"/>
            <a:ext cx="1716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зона работы </a:t>
            </a:r>
            <a:r>
              <a:rPr lang="ru-RU" sz="1100" dirty="0" err="1" smtClean="0"/>
              <a:t>он-лайн</a:t>
            </a:r>
            <a:endParaRPr lang="ru-RU" sz="1100" dirty="0" smtClean="0"/>
          </a:p>
          <a:p>
            <a:pPr algn="ctr"/>
            <a:r>
              <a:rPr lang="ru-RU" sz="1100" dirty="0" smtClean="0"/>
              <a:t>(индивидуальная работа)</a:t>
            </a:r>
          </a:p>
        </p:txBody>
      </p:sp>
      <p:pic>
        <p:nvPicPr>
          <p:cNvPr id="23" name="Picture 2" descr="C:\Users\Elena\Desktop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7" y="2419679"/>
            <a:ext cx="1752624" cy="102236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Elena\Desktop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49" y="2383166"/>
            <a:ext cx="1520312" cy="10425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Elena\Desktop\У в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49" y="1074719"/>
            <a:ext cx="1533546" cy="104835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Elena\Desktop\depositphotos_11947509-stock-photo-communicatio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9" y="1111230"/>
            <a:ext cx="1737489" cy="10412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Elena\Desktop\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40" y="3903666"/>
            <a:ext cx="1090471" cy="81785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Elena\Desktop\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18" y="3903663"/>
            <a:ext cx="1241442" cy="8276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Elena\Desktop\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386" y="3903663"/>
            <a:ext cx="1185148" cy="82235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Elena\Desktop\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6" y="3903663"/>
            <a:ext cx="1234259" cy="82235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ученик с планшетом\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47057" y="3910453"/>
            <a:ext cx="1277955" cy="81556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lvl="0" algn="l" fontAlgn="base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Смешанное обучение</a:t>
            </a:r>
            <a:r>
              <a:rPr lang="en-US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Группы моделей «Личный выбор»</a:t>
            </a:r>
            <a:b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2C3393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5570" y="1147743"/>
            <a:ext cx="2628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1.«Межшкольная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группа»</a:t>
            </a:r>
            <a:endParaRPr lang="ru-RU" sz="1050" b="1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9039" y="1147743"/>
            <a:ext cx="25924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3.«Индивидуальный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учебный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план</a:t>
            </a:r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5109" y="1558759"/>
            <a:ext cx="949338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школа №</a:t>
            </a:r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43070" y="1558759"/>
            <a:ext cx="968679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школа № 2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03584" y="1558759"/>
            <a:ext cx="1023036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10 класс «А»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54570" y="1558759"/>
            <a:ext cx="984565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10 класс « Б»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26273" y="1558759"/>
            <a:ext cx="1273105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параллель класса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0097" y="4287864"/>
            <a:ext cx="2263806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профильная группа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8597" y="4105296"/>
            <a:ext cx="230031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межшкольная группа сотрудничества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5110" y="2717805"/>
            <a:ext cx="2227292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учебник в электронной форме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15085" y="3274870"/>
            <a:ext cx="2263806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    предметные  учебные </a:t>
            </a:r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группы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43702" y="4616481"/>
            <a:ext cx="175996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сетевой </a:t>
            </a:r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преподаватель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40103" y="2717805"/>
            <a:ext cx="2227293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учебник в электронной форме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15091" y="3780555"/>
            <a:ext cx="2300319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учебник в электронной форме</a:t>
            </a: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51" y="3234037"/>
            <a:ext cx="1173829" cy="66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 descr="C:\Users\Elena\Desktop\image_image_24402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42" y="1914516"/>
            <a:ext cx="1114819" cy="47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65" y="1914519"/>
            <a:ext cx="1055908" cy="4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 descr="C:\Users\Elena\Desktop\free-kid-cartoons-13574-cedrqu-colors-i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7591" y="1878003"/>
            <a:ext cx="817202" cy="603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Elena\Desktop\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27" y="3126895"/>
            <a:ext cx="1148550" cy="978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Elena\Desktop\i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44" y="2689435"/>
            <a:ext cx="660150" cy="542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257532" y="1147743"/>
            <a:ext cx="2628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2.«Новый </a:t>
            </a:r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профиль»</a:t>
            </a:r>
            <a:endParaRPr lang="ru-RU" sz="1050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46" name="Picture 15" descr="C:\Users\Elena\Desktop\physical-education-clipart-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33" y="2801609"/>
            <a:ext cx="541360" cy="39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C:\Users\Elena\Desktop\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62" y="2691222"/>
            <a:ext cx="642533" cy="5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snisarenko.ep\Desktop\дети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35812" y="1899052"/>
            <a:ext cx="1058877" cy="745727"/>
          </a:xfrm>
          <a:prstGeom prst="rect">
            <a:avLst/>
          </a:prstGeom>
          <a:noFill/>
        </p:spPr>
      </p:pic>
      <p:pic>
        <p:nvPicPr>
          <p:cNvPr id="50" name="Picture 4" descr="C:\Users\snisarenko.ep\Desktop\учитель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53330" y="3375037"/>
            <a:ext cx="899592" cy="742046"/>
          </a:xfrm>
          <a:prstGeom prst="rect">
            <a:avLst/>
          </a:prstGeom>
          <a:noFill/>
        </p:spPr>
      </p:pic>
      <p:pic>
        <p:nvPicPr>
          <p:cNvPr id="51" name="Picture 4" descr="C:\Users\snisarenko.ep\Desktop\учитель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07195" y="4141809"/>
            <a:ext cx="527727" cy="438156"/>
          </a:xfrm>
          <a:prstGeom prst="rect">
            <a:avLst/>
          </a:prstGeom>
          <a:noFill/>
        </p:spPr>
      </p:pic>
      <p:pic>
        <p:nvPicPr>
          <p:cNvPr id="52" name="Picture 4" descr="C:\Users\snisarenko.ep\Desktop\учитель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27916" y="4141809"/>
            <a:ext cx="527727" cy="438156"/>
          </a:xfrm>
          <a:prstGeom prst="rect">
            <a:avLst/>
          </a:prstGeom>
          <a:noFill/>
        </p:spPr>
      </p:pic>
      <p:pic>
        <p:nvPicPr>
          <p:cNvPr id="53" name="Picture 4" descr="C:\Users\snisarenko.ep\Desktop\учитель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785150" y="4141809"/>
            <a:ext cx="527727" cy="438156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482544" y="1403336"/>
            <a:ext cx="2628936" cy="357827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257532" y="1403336"/>
            <a:ext cx="2628936" cy="357827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032520" y="1403336"/>
            <a:ext cx="2628936" cy="357827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11" descr="C:\Users\Elena\Desktop\free-kid-cartoons-13574-cedrqu-colors-i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6610" y="1914516"/>
            <a:ext cx="817202" cy="603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snisarenko.ep\Desktop\учитель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28596" y="3161617"/>
            <a:ext cx="899592" cy="742046"/>
          </a:xfrm>
          <a:prstGeom prst="rect">
            <a:avLst/>
          </a:prstGeom>
          <a:noFill/>
        </p:spPr>
      </p:pic>
      <p:cxnSp>
        <p:nvCxnSpPr>
          <p:cNvPr id="65" name="Прямая со стрелкой 64"/>
          <p:cNvCxnSpPr/>
          <p:nvPr/>
        </p:nvCxnSpPr>
        <p:spPr>
          <a:xfrm rot="10800000" flipV="1">
            <a:off x="2016096" y="2425698"/>
            <a:ext cx="219077" cy="18431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 flipV="1">
            <a:off x="4681545" y="2462211"/>
            <a:ext cx="219077" cy="18431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206876" y="2498724"/>
            <a:ext cx="255591" cy="14605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395375" y="2425698"/>
            <a:ext cx="182565" cy="14605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0800000" flipV="1">
            <a:off x="7493046" y="3557601"/>
            <a:ext cx="219077" cy="18431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981864" y="3594114"/>
            <a:ext cx="255591" cy="14605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Портрет современного выпускника</a:t>
            </a:r>
          </a:p>
        </p:txBody>
      </p:sp>
      <p:pic>
        <p:nvPicPr>
          <p:cNvPr id="42" name="Picture 3" descr="K:\_for all\1_Продвижение\Обложки для Гали\Русский\Пахнова-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5570" y="892152"/>
            <a:ext cx="1170236" cy="171590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49" name="Picture 4" descr="http://www.drofa.ru/images/data/cat/5286_sm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2714627"/>
            <a:ext cx="1296144" cy="171611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6" name="Picture 5" descr="K:\_for all\1_Продвижение\Обложки для Гали\Биология\Сонин-11-У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2714626"/>
            <a:ext cx="1188708" cy="17526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7" name="Picture 3" descr="K:\_for all\1_Продвижение\Обложки для Гали\Английский\RE-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6" y="857240"/>
            <a:ext cx="1277955" cy="17526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58" name="Picture 2" descr="C:\Users\snisarenko.ep\Desktop\для през.pn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429128" y="1071552"/>
            <a:ext cx="4379199" cy="299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85918" y="928676"/>
            <a:ext cx="1214446" cy="16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034" y="2714626"/>
            <a:ext cx="1214446" cy="16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2" y="1366823"/>
            <a:ext cx="3906891" cy="2446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ЗАПРОС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Возможность повышения квалификации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Оптимизация затрат на подготовку к уроку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Меньше времени и усилий на проведение контроля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Реализация творческого потенциала учителя</a:t>
            </a:r>
          </a:p>
          <a:p>
            <a:pPr marL="0" indent="180975"/>
            <a:endParaRPr lang="ru-RU" sz="1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1084" y="1366823"/>
            <a:ext cx="3906891" cy="244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cs typeface="Times New Roman" pitchFamily="18" charset="0"/>
              </a:rPr>
              <a:t>РЕШЕНИЕ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err="1" smtClean="0">
                <a:latin typeface="+mj-lt"/>
                <a:cs typeface="Times New Roman" pitchFamily="18" charset="0"/>
              </a:rPr>
              <a:t>Он-лайн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курсы повышения квалификации педагога (партнерство с ИРО/ИПК)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Сервис «Классная работа» с возможностью изменений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Сервис «Контрольная работа» 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Сервис  «Виртуальный класс»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Конструктор уроков и ЭОР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570" y="3046422"/>
            <a:ext cx="3870378" cy="189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Ученик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2" y="1366823"/>
            <a:ext cx="3906891" cy="2446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ЗАПРОС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Любимый 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гаджет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в школе,  легкий портфель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Быстрая подготовка к уроку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Интересное обучение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Реализация творческого потенциала ученика</a:t>
            </a:r>
          </a:p>
          <a:p>
            <a:pPr marL="0" indent="180975"/>
            <a:endParaRPr lang="ru-RU" sz="1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1084" y="1366823"/>
            <a:ext cx="3906891" cy="244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cs typeface="Times New Roman" pitchFamily="18" charset="0"/>
              </a:rPr>
              <a:t>РЕШЕНИЕ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ЭФУ с растущим количеством 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ЭОРов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 аудио-приложения, классическая литература и т.д.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Конспекты для ученика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Мультимедиа, видеоролики, аудио-приложения, игровые технологии (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геймификация</a:t>
            </a:r>
            <a:r>
              <a:rPr lang="ru-RU" sz="1400" dirty="0" smtClean="0">
                <a:latin typeface="+mj-lt"/>
                <a:cs typeface="Times New Roman" pitchFamily="18" charset="0"/>
              </a:rPr>
              <a:t>)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Создание проектов и ведение 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портфолио</a:t>
            </a:r>
            <a:endParaRPr lang="ru-RU" sz="1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Картинки по запросу niños con tecnologi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570" y="2862712"/>
            <a:ext cx="3578274" cy="208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Родитель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2" y="1366823"/>
            <a:ext cx="3906891" cy="2446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ЗАПРОС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Контроль за ходом обучения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Доступные учебные материалы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Информация о ходе обучения  школьника 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Качественное дистанционное образование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1084" y="1366823"/>
            <a:ext cx="3906891" cy="244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cs typeface="Times New Roman" pitchFamily="18" charset="0"/>
              </a:rPr>
              <a:t>РЕШЕНИЕ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Доступ к образовательной траектории школьника, объяснения решений задач, материалы  для совместного изучения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Магазин контента (ЭФУ, книги, аудио-приложения, тесты, карты, атласы)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Интеграция с цифровым дневником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Рекомендуемые учебные программы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9062" y="2790828"/>
            <a:ext cx="3468735" cy="2190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Важная  задача современной школы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1" y="1366821"/>
            <a:ext cx="7758192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Подготовить обучающихся к цифровой (сетевой) экономике: </a:t>
            </a:r>
          </a:p>
          <a:p>
            <a:pPr marL="355600" indent="-174625">
              <a:tabLst>
                <a:tab pos="355600" algn="l"/>
              </a:tabLst>
            </a:pPr>
            <a:r>
              <a:rPr lang="ru-RU" sz="1600" dirty="0" smtClean="0">
                <a:latin typeface="+mj-lt"/>
                <a:cs typeface="Times New Roman" pitchFamily="18" charset="0"/>
              </a:rPr>
              <a:t>сформировать личность гражданина России</a:t>
            </a:r>
          </a:p>
          <a:p>
            <a:pPr marL="355600" indent="-174625">
              <a:tabLst>
                <a:tab pos="355600" algn="l"/>
              </a:tabLst>
            </a:pPr>
            <a:r>
              <a:rPr lang="ru-RU" sz="1600" dirty="0" smtClean="0">
                <a:latin typeface="+mj-lt"/>
                <a:cs typeface="Times New Roman" pitchFamily="18" charset="0"/>
              </a:rPr>
              <a:t>развить способности каждого ученика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 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355600" indent="-174625">
              <a:tabLst>
                <a:tab pos="355600" algn="l"/>
              </a:tabLst>
            </a:pPr>
            <a:r>
              <a:rPr lang="ru-RU" sz="1600" dirty="0" smtClean="0">
                <a:latin typeface="+mj-lt"/>
                <a:cs typeface="Times New Roman" pitchFamily="18" charset="0"/>
              </a:rPr>
              <a:t>развивать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креативность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каждого школьника</a:t>
            </a:r>
          </a:p>
          <a:p>
            <a:pPr marL="355600" indent="-174625">
              <a:tabLst>
                <a:tab pos="355600" algn="l"/>
              </a:tabLst>
            </a:pPr>
            <a:r>
              <a:rPr lang="ru-RU" sz="1600" dirty="0" smtClean="0">
                <a:latin typeface="+mj-lt"/>
                <a:cs typeface="Times New Roman" pitchFamily="18" charset="0"/>
              </a:rPr>
              <a:t>подготовить  школьника к  жизни и деятельности в сложных условиях неопределенности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55298" name="Picture 2" descr="Картинки по запросу momentos en el proceso de aprendizaj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2810" y="3338526"/>
            <a:ext cx="2008215" cy="1337761"/>
          </a:xfrm>
          <a:prstGeom prst="rect">
            <a:avLst/>
          </a:prstGeom>
          <a:noFill/>
        </p:spPr>
      </p:pic>
      <p:pic>
        <p:nvPicPr>
          <p:cNvPr id="55300" name="Picture 4" descr="Картинки по запросу цифровое обучен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55188" y="3338525"/>
            <a:ext cx="2029643" cy="1350981"/>
          </a:xfrm>
          <a:prstGeom prst="rect">
            <a:avLst/>
          </a:prstGeom>
          <a:noFill/>
        </p:spPr>
      </p:pic>
      <p:pic>
        <p:nvPicPr>
          <p:cNvPr id="55302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67396" y="3353128"/>
            <a:ext cx="2227293" cy="133637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2" y="1366823"/>
            <a:ext cx="3906891" cy="2446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ЗАПРОС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Контроль качества обучения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Порядок в документах</a:t>
            </a:r>
          </a:p>
          <a:p>
            <a:pPr marL="0" indent="180975"/>
            <a:r>
              <a:rPr lang="ru-RU" sz="1400" dirty="0" smtClean="0">
                <a:latin typeface="+mj-lt"/>
                <a:cs typeface="Times New Roman" pitchFamily="18" charset="0"/>
              </a:rPr>
              <a:t>Повышение привлекательности школы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1084" y="1366823"/>
            <a:ext cx="3906891" cy="244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cs typeface="Times New Roman" pitchFamily="18" charset="0"/>
              </a:rPr>
              <a:t>РЕШЕНИЕ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Контроль качества обучения, через электронные сервисы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Рабочие программы с возможностью адаптации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Times New Roman" pitchFamily="18" charset="0"/>
              </a:rPr>
              <a:t>Повышение квалификации педагогов, оснащенность ЭФУ, ЭОР, базы данных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6326" y="234918"/>
            <a:ext cx="600060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571" y="2681292"/>
            <a:ext cx="3687813" cy="221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2C3393"/>
                </a:solidFill>
                <a:ea typeface="Times New Roman" pitchFamily="18" charset="0"/>
                <a:cs typeface="Times New Roman" pitchFamily="18" charset="0"/>
              </a:rPr>
              <a:t>Получаем учебники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58530"/>
            <a:ext cx="43085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Регистрируемся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на сайте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lecta.ru</a:t>
            </a:r>
          </a:p>
          <a:p>
            <a:pPr indent="182563"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Вводим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код активации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books</a:t>
            </a:r>
          </a:p>
          <a:p>
            <a:pPr indent="182563"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Выбираем  любые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ПЯТЬ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учебников</a:t>
            </a:r>
          </a:p>
          <a:p>
            <a:pPr indent="182563"/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в электронной форме из каталога</a:t>
            </a:r>
          </a:p>
          <a:p>
            <a:pPr indent="182563"/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30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дней бесплатно</a:t>
            </a:r>
          </a:p>
          <a:p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ea typeface="Calibri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Calibri" charset="0"/>
              <a:cs typeface="Times New Roman" pitchFamily="18" charset="0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7054884" y="307944"/>
            <a:ext cx="1690880" cy="51118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178" name="Picture 2" descr="https://rgw.lecta.ru/cms_production/uploads/58a1d191080e615cd88b6228/07d2e8536ba66984021211699b714dbdbe6519c4af508f2a54546a3bcef870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088" y="1439850"/>
            <a:ext cx="3760839" cy="275652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27597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0"/>
            <a:ext cx="650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428610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C3393"/>
                </a:solidFill>
              </a:rPr>
              <a:t>Дистанционное обучение</a:t>
            </a:r>
            <a:endParaRPr lang="ru-RU" dirty="0">
              <a:solidFill>
                <a:srgbClr val="2C33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857238"/>
            <a:ext cx="6929486" cy="400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11"/>
          <p:cNvSpPr/>
          <p:nvPr/>
        </p:nvSpPr>
        <p:spPr>
          <a:xfrm>
            <a:off x="7000892" y="214296"/>
            <a:ext cx="1690880" cy="51118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5786" y="285734"/>
            <a:ext cx="421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C3393"/>
                </a:solidFill>
              </a:rPr>
              <a:t>Дистанционное обучение</a:t>
            </a:r>
            <a:endParaRPr lang="ru-RU" sz="2400" b="1" dirty="0">
              <a:solidFill>
                <a:srgbClr val="2C339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5734"/>
            <a:ext cx="115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  <a:hlinkClick r:id="rId5"/>
              </a:rPr>
              <a:t>lecta.ru</a:t>
            </a:r>
            <a:endParaRPr lang="ru-RU" sz="2400" b="1" dirty="0">
              <a:latin typeface="+mj-lt"/>
              <a:ea typeface="Times New Roman" pitchFamily="18" charset="0"/>
              <a:cs typeface="Times New Roman" pitchFamily="18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8" name="Picture 3" descr="C:\Users\zgonnik.m\Downloads\shutterstock_4080108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5428" y="1033462"/>
            <a:ext cx="6168571" cy="4110037"/>
          </a:xfrm>
          <a:prstGeom prst="rect">
            <a:avLst/>
          </a:prstGeom>
          <a:noFill/>
        </p:spPr>
      </p:pic>
      <p:sp>
        <p:nvSpPr>
          <p:cNvPr id="12" name="Треугольник 7"/>
          <p:cNvSpPr/>
          <p:nvPr/>
        </p:nvSpPr>
        <p:spPr>
          <a:xfrm rot="10800000">
            <a:off x="2643918" y="1033505"/>
            <a:ext cx="1548173" cy="41099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33505"/>
            <a:ext cx="3410269" cy="4109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288924" y="2802166"/>
            <a:ext cx="3289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Всероссийский проект поддержки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и распространения инновационного опыта школ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 indent="17938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Все регионы РФ</a:t>
            </a:r>
          </a:p>
          <a:p>
            <a:pPr indent="17938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ЭФУ в каждом классе</a:t>
            </a:r>
          </a:p>
          <a:p>
            <a:pPr indent="17938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Адресная методическая поддержка</a:t>
            </a:r>
          </a:p>
          <a:p>
            <a:pPr indent="17938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Распространение передового опыта</a:t>
            </a:r>
          </a:p>
          <a:p>
            <a:pPr indent="179388"/>
            <a:r>
              <a:rPr lang="ru-RU" sz="1400" dirty="0" smtClean="0">
                <a:solidFill>
                  <a:schemeClr val="bg1"/>
                </a:solidFill>
              </a:rPr>
              <a:t>в СМИ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040" y="2339340"/>
            <a:ext cx="190881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922" y="2310884"/>
            <a:ext cx="2266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4"/>
              </a:rPr>
              <a:t>drofa-ventana.ru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649" y="1353175"/>
            <a:ext cx="2788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ШКОЛА, ОТКРЫТАЯ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ИННОВАЦИЯМ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357172"/>
            <a:ext cx="2357453" cy="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55576" y="0"/>
            <a:ext cx="439248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https://drofa-ventana.ru/l/innoschool/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zgonnik.m\Downloads\Фото для баннера ИОС+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928676"/>
            <a:ext cx="5643570" cy="4214825"/>
          </a:xfrm>
          <a:prstGeom prst="rect">
            <a:avLst/>
          </a:prstGeom>
          <a:noFill/>
        </p:spPr>
      </p:pic>
      <p:sp>
        <p:nvSpPr>
          <p:cNvPr id="12" name="Треугольник 7"/>
          <p:cNvSpPr/>
          <p:nvPr/>
        </p:nvSpPr>
        <p:spPr>
          <a:xfrm rot="10800000">
            <a:off x="2826798" y="1033505"/>
            <a:ext cx="1548173" cy="410999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33505"/>
            <a:ext cx="3581400" cy="41099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040" y="2240280"/>
            <a:ext cx="190881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922" y="2211824"/>
            <a:ext cx="2266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4"/>
              </a:rPr>
              <a:t>drofa-ventana.ru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8924" y="2604046"/>
            <a:ext cx="32894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Всероссийский проект поддержки и развития школьных информационно-библиотечных центров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</a:rPr>
              <a:t>Все регионы РФ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</a:rPr>
              <a:t>Возможности цифровой платформы LECTA – каждой библиотеке: </a:t>
            </a:r>
          </a:p>
          <a:p>
            <a:pPr marL="179388" indent="-179388"/>
            <a:r>
              <a:rPr lang="ru-RU" sz="1300" dirty="0" smtClean="0">
                <a:solidFill>
                  <a:schemeClr val="bg1"/>
                </a:solidFill>
              </a:rPr>
              <a:t>	ЭФУ, интерактивное приложение</a:t>
            </a:r>
          </a:p>
          <a:p>
            <a:pPr marL="179388" indent="-179388"/>
            <a:r>
              <a:rPr lang="ru-RU" sz="1300" dirty="0" smtClean="0">
                <a:solidFill>
                  <a:schemeClr val="bg1"/>
                </a:solidFill>
              </a:rPr>
              <a:t>	к атласам, классическая художественная литература, словари, энциклопедии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</a:rPr>
              <a:t>Всесторонняя методическая поддержка </a:t>
            </a:r>
          </a:p>
          <a:p>
            <a:pPr indent="179388">
              <a:buFont typeface="Arial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649" y="1330315"/>
            <a:ext cx="377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ИНФОРМАЦИОННО-ОБРАЗОВАТЕЛЬНАЯ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СРЕДА СОВРЕМЕННОЙ ШКОЛЬНОЙ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БИБЛИОТЕКИ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57181" y="358514"/>
            <a:ext cx="1671573" cy="3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23528" y="0"/>
            <a:ext cx="626469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https://drofa-ventana.ru/l/biblioschool/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Контакты и методическая поддержка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1" y="892152"/>
            <a:ext cx="7758192" cy="38576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400" b="1" dirty="0" smtClean="0">
                <a:solidFill>
                  <a:srgbClr val="2C3393"/>
                </a:solidFill>
                <a:cs typeface="Times New Roman" pitchFamily="18" charset="0"/>
              </a:rPr>
              <a:t>Методический центр управленческих и информационных технологий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Методический центр дошкольного и начального образования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Методический центр основного и среднего образования </a:t>
            </a:r>
          </a:p>
          <a:p>
            <a:pPr>
              <a:buNone/>
            </a:pPr>
            <a:r>
              <a:rPr lang="en-US" sz="1400" dirty="0" smtClean="0">
                <a:latin typeface="+mj-lt"/>
                <a:cs typeface="Times New Roman" pitchFamily="18" charset="0"/>
              </a:rPr>
              <a:t>+7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800-2000-550 (бесплатно) и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+7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499 270-13-53 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  <a:hlinkClick r:id="rId3"/>
              </a:rPr>
              <a:t>metod@rosuchebnik.ru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Корпорация «Российский учебник» (ДРОФА, </a:t>
            </a:r>
            <a:r>
              <a:rPr lang="ru-RU" sz="1400" b="1" dirty="0" err="1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ВЕНТАНА-Граф</a:t>
            </a: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Астрель</a:t>
            </a: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123308, г. Москва, ул. 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Зорге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 д.1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|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+7 (495) 795-05-45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|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cs typeface="Times New Roman" pitchFamily="18" charset="0"/>
                <a:hlinkClick r:id="rId4"/>
              </a:rPr>
              <a:t>info@rosuchebnik.ru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2C3393"/>
                </a:solidFill>
                <a:latin typeface="+mj-lt"/>
                <a:cs typeface="Times New Roman" pitchFamily="18" charset="0"/>
              </a:rPr>
              <a:t>По вопросам приобретения продукции юридическими лицами: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интернет-магазин book24.ru +7 495 268-08-41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и у партнеров издательства в вашем регионе  +7 495 795-05-50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|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cs typeface="Times New Roman" pitchFamily="18" charset="0"/>
                <a:hlinkClick r:id="rId5"/>
              </a:rPr>
              <a:t>sales@rosuchebnik.ru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  <a:br>
              <a:rPr lang="ru-RU" sz="1400" dirty="0" smtClean="0">
                <a:latin typeface="+mj-lt"/>
                <a:cs typeface="Times New Roman" pitchFamily="18" charset="0"/>
              </a:rPr>
            </a:br>
            <a:r>
              <a:rPr lang="ru-RU" sz="1400" dirty="0" smtClean="0">
                <a:latin typeface="+mj-lt"/>
                <a:cs typeface="Times New Roman" pitchFamily="18" charset="0"/>
              </a:rPr>
              <a:t/>
            </a:r>
            <a:br>
              <a:rPr lang="ru-RU" sz="1400" dirty="0" smtClean="0">
                <a:latin typeface="+mj-lt"/>
                <a:cs typeface="Times New Roman" pitchFamily="18" charset="0"/>
              </a:rPr>
            </a:b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355600" indent="-174625">
              <a:buNone/>
              <a:tabLst>
                <a:tab pos="355600" algn="l"/>
              </a:tabLst>
            </a:pPr>
            <a:endParaRPr lang="ru-RU" sz="1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00942" y="417485"/>
            <a:ext cx="1350981" cy="13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84249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672"/>
            <a:ext cx="9144000" cy="51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3703655"/>
            <a:ext cx="9144000" cy="985851"/>
          </a:xfrm>
          <a:prstGeom prst="rect">
            <a:avLst/>
          </a:prstGeom>
          <a:solidFill>
            <a:srgbClr val="2C339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786196"/>
            <a:ext cx="4542455" cy="7667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Изображение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929072"/>
            <a:ext cx="1512889" cy="453867"/>
          </a:xfrm>
          <a:prstGeom prst="rect">
            <a:avLst/>
          </a:prstGeom>
        </p:spPr>
      </p:pic>
      <p:pic>
        <p:nvPicPr>
          <p:cNvPr id="9" name="Picture 3" descr="C:\Users\zgonnik.m\Desktop\лого-ру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929072"/>
            <a:ext cx="2291280" cy="52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02" y="1695438"/>
            <a:ext cx="7850295" cy="85725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О корпорации «Российский учебник» </a:t>
            </a:r>
            <a:endParaRPr lang="ru-RU" sz="2400" b="1" dirty="0">
              <a:solidFill>
                <a:srgbClr val="2C3393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2674"/>
            <a:ext cx="8229600" cy="2592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Самый крупный список учебников в Федеральном перечне, рекомендованном Министерством образования: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485 наименований (около 40% ) ФПУ</a:t>
            </a:r>
          </a:p>
          <a:p>
            <a:pPr marL="0" indent="0">
              <a:buNone/>
            </a:pPr>
            <a:endParaRPr lang="ru-RU" sz="1400" dirty="0" smtClean="0">
              <a:latin typeface="+mj-lt"/>
            </a:endParaRP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Сотрудничество с институтами повышения квалификации работников образования во всех  регионах РФ дает возможность ежегодно обеспечивать методической поддержкой свыше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220 тыс. педагогов, или 22% от их общей численности</a:t>
            </a:r>
          </a:p>
          <a:p>
            <a:pPr marL="0" indent="0">
              <a:buNone/>
            </a:pPr>
            <a:endParaRPr lang="ru-RU" sz="1400" dirty="0" smtClean="0">
              <a:latin typeface="+mj-lt"/>
            </a:endParaRP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Наиболее востребованные российскими педагогами линии учебно-методических комплектов по физике, химии, биологии, географии, технологии, черчению, астрономии, то есть по тем предметным областям, которые необходимы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для развития научно-технического и производственного потенциала России</a:t>
            </a:r>
            <a:endParaRPr lang="ru-RU" sz="1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36817" y="307947"/>
            <a:ext cx="3760839" cy="8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rgbClr val="2C3393"/>
                </a:solidFill>
                <a:cs typeface="Times New Roman" pitchFamily="18" charset="0"/>
              </a:rPr>
              <a:t>Электронная форма учебника </a:t>
            </a:r>
            <a: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  <a:t>—</a:t>
            </a:r>
            <a:b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новый </a:t>
            </a:r>
            <a:r>
              <a:rPr lang="ru-RU" sz="2400" b="1" dirty="0">
                <a:solidFill>
                  <a:srgbClr val="2C3393"/>
                </a:solidFill>
                <a:cs typeface="Times New Roman" pitchFamily="18" charset="0"/>
              </a:rPr>
              <a:t>интегративный инструмент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cs typeface="Times New Roman" pitchFamily="18" charset="0"/>
              </a:rPr>
              <a:t>Электронная форма учебника:</a:t>
            </a:r>
          </a:p>
          <a:p>
            <a:pPr marL="180975" indent="-180975"/>
            <a:r>
              <a:rPr lang="ru-RU" sz="1400" dirty="0" smtClean="0">
                <a:cs typeface="Times New Roman" pitchFamily="18" charset="0"/>
              </a:rPr>
              <a:t>междисциплинарная образовательная среда – поиск универсальных знаний по разным предметам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 marL="180975" indent="-180975"/>
            <a:r>
              <a:rPr lang="ru-RU" sz="1400" dirty="0" smtClean="0">
                <a:latin typeface="+mj-lt"/>
                <a:cs typeface="Times New Roman" pitchFamily="18" charset="0"/>
              </a:rPr>
              <a:t>инструмент</a:t>
            </a:r>
            <a:r>
              <a:rPr lang="ru-RU" sz="1400" dirty="0">
                <a:latin typeface="+mj-lt"/>
                <a:cs typeface="Times New Roman" pitchFamily="18" charset="0"/>
              </a:rPr>
              <a:t>, способствующий</a:t>
            </a: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ru-RU" sz="1400" dirty="0">
                <a:latin typeface="+mj-lt"/>
                <a:cs typeface="Times New Roman" pitchFamily="18" charset="0"/>
              </a:rPr>
              <a:t>восприятию учеником мира</a:t>
            </a: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ru-RU" sz="1400" dirty="0">
                <a:latin typeface="+mj-lt"/>
                <a:cs typeface="Times New Roman" pitchFamily="18" charset="0"/>
              </a:rPr>
              <a:t>как единого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целого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180975" indent="-180975"/>
            <a:r>
              <a:rPr lang="ru-RU" sz="1400" dirty="0" smtClean="0">
                <a:latin typeface="+mj-lt"/>
                <a:cs typeface="Times New Roman" pitchFamily="18" charset="0"/>
              </a:rPr>
              <a:t>универсальное средство новых информационных технологий</a:t>
            </a:r>
            <a:endParaRPr lang="en-US" sz="1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986103"/>
            <a:ext cx="4954599" cy="1922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ЭФУ (электронная форма </a:t>
            </a:r>
            <a:r>
              <a:rPr lang="ru-RU" sz="1200" b="1" dirty="0" smtClean="0">
                <a:cs typeface="Times New Roman" pitchFamily="18" charset="0"/>
              </a:rPr>
              <a:t>учебника)</a:t>
            </a:r>
            <a:r>
              <a:rPr lang="en-US" sz="1200" b="1" dirty="0" smtClean="0">
                <a:cs typeface="Times New Roman" pitchFamily="18" charset="0"/>
              </a:rPr>
              <a:t> — </a:t>
            </a:r>
            <a:r>
              <a:rPr lang="ru-RU" sz="1200" dirty="0" smtClean="0">
                <a:cs typeface="Times New Roman" pitchFamily="18" charset="0"/>
              </a:rPr>
              <a:t>электронное </a:t>
            </a:r>
            <a:r>
              <a:rPr lang="ru-RU" sz="1200" dirty="0">
                <a:cs typeface="Times New Roman" pitchFamily="18" charset="0"/>
              </a:rPr>
              <a:t>издание, соответствующее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по структуре, содержанию и художественному оформлению печатной форме учебника, содержащей </a:t>
            </a:r>
            <a:r>
              <a:rPr lang="ru-RU" sz="1200" dirty="0" err="1">
                <a:cs typeface="Times New Roman" pitchFamily="18" charset="0"/>
              </a:rPr>
              <a:t>мультимедийные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ru-RU" sz="1200" dirty="0" smtClean="0">
                <a:cs typeface="Times New Roman" pitchFamily="18" charset="0"/>
              </a:rPr>
              <a:t>элементы</a:t>
            </a:r>
            <a:r>
              <a:rPr lang="en-US" sz="1200" dirty="0" smtClean="0">
                <a:cs typeface="Times New Roman" pitchFamily="18" charset="0"/>
              </a:rPr>
              <a:t>     </a:t>
            </a:r>
            <a:r>
              <a:rPr lang="ru-RU" sz="1200" dirty="0" smtClean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и интерактивные ссылки, расширяющие и дополняющие содержание учебника.</a:t>
            </a:r>
          </a:p>
          <a:p>
            <a:pPr algn="just"/>
            <a:endParaRPr lang="ru-RU" sz="1400" dirty="0">
              <a:cs typeface="Times New Roman" pitchFamily="18" charset="0"/>
            </a:endParaRPr>
          </a:p>
          <a:p>
            <a:pPr algn="r"/>
            <a:r>
              <a:rPr lang="ru-RU" sz="1200" i="1" dirty="0" smtClean="0">
                <a:cs typeface="Times New Roman" pitchFamily="18" charset="0"/>
              </a:rPr>
              <a:t>Приказ МОН РФ </a:t>
            </a:r>
            <a:r>
              <a:rPr lang="ru-RU" sz="1200" i="1" dirty="0">
                <a:cs typeface="Times New Roman" pitchFamily="18" charset="0"/>
              </a:rPr>
              <a:t>от 8 </a:t>
            </a:r>
            <a:r>
              <a:rPr lang="ru-RU" sz="1200" i="1" dirty="0" smtClean="0">
                <a:cs typeface="Times New Roman" pitchFamily="18" charset="0"/>
              </a:rPr>
              <a:t>июля 2016 </a:t>
            </a:r>
            <a:r>
              <a:rPr lang="ru-RU" sz="1200" i="1" dirty="0">
                <a:cs typeface="Times New Roman" pitchFamily="18" charset="0"/>
              </a:rPr>
              <a:t>г. № </a:t>
            </a:r>
            <a:r>
              <a:rPr lang="ru-RU" sz="1200" i="1" dirty="0" smtClean="0">
                <a:cs typeface="Times New Roman" pitchFamily="18" charset="0"/>
              </a:rPr>
              <a:t>870 </a:t>
            </a:r>
            <a:endParaRPr lang="ru-RU" sz="1200" i="1" dirty="0">
              <a:cs typeface="Times New Roman" pitchFamily="18" charset="0"/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2987" y="3082121"/>
            <a:ext cx="2713739" cy="164308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9299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>
                <a:solidFill>
                  <a:srgbClr val="2C3393"/>
                </a:solidFill>
                <a:cs typeface="Times New Roman" pitchFamily="18" charset="0"/>
              </a:rPr>
              <a:t>Электронная форма учебника</a:t>
            </a:r>
            <a:r>
              <a:rPr lang="en-US" sz="2400" b="1" dirty="0">
                <a:cs typeface="Times New Roman" pitchFamily="18" charset="0"/>
              </a:rPr>
              <a:t/>
            </a:r>
            <a:br>
              <a:rPr lang="en-US" sz="2400" b="1" dirty="0">
                <a:cs typeface="Times New Roman" pitchFamily="18" charset="0"/>
              </a:rPr>
            </a:b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8"/>
            <a:ext cx="3328982" cy="33944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Приказ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Министерства образования </a:t>
            </a:r>
          </a:p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и науки Российской Федерации</a:t>
            </a:r>
          </a:p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 от 18 июля 2016 г. № 870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Приказ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Министерства образования </a:t>
            </a:r>
          </a:p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и науки Российской Федерации</a:t>
            </a:r>
          </a:p>
          <a:p>
            <a:pPr marL="0" indent="0" fontAlgn="base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от 29 мая 2017 г. № 471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49955" y="344457"/>
            <a:ext cx="1593476" cy="36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ject 11"/>
          <p:cNvSpPr/>
          <p:nvPr/>
        </p:nvSpPr>
        <p:spPr>
          <a:xfrm>
            <a:off x="7639444" y="344460"/>
            <a:ext cx="1106320" cy="334459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K:\_for all\1_Продвижение\Обложки для Гали\Физика\Перышкин-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3786198"/>
            <a:ext cx="906370" cy="126894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12" name="Picture 2" descr="K:\_for all\1_Продвижение\Обложки для Гали\Химия\Габриелян-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800" y="3286131"/>
            <a:ext cx="874489" cy="12681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13" name="Picture 10" descr="Английский язык. 5 класс. Учебник. Часть 2 Вертикаль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86056" y="3786198"/>
            <a:ext cx="857255" cy="113478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15" name="Picture 2" descr="Астрономия. 11 класс. Учебник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2844" y="3357570"/>
            <a:ext cx="864100" cy="1256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3" descr="K:\_for all\1_Продвижение\Обложки для Гали\История\Андреев-1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43306" y="3286133"/>
            <a:ext cx="807026" cy="114777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6" y="857240"/>
            <a:ext cx="4499987" cy="29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b="1" dirty="0">
                <a:solidFill>
                  <a:srgbClr val="2C3393"/>
                </a:solidFill>
                <a:cs typeface="Times New Roman" pitchFamily="18" charset="0"/>
              </a:rPr>
              <a:t>Электронная форма </a:t>
            </a: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учебника</a:t>
            </a:r>
            <a: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2C3393"/>
                </a:solidFill>
                <a:cs typeface="Times New Roman" pitchFamily="18" charset="0"/>
              </a:rPr>
            </a:br>
            <a:r>
              <a:rPr lang="ru-RU" sz="1800" b="1" dirty="0" smtClean="0">
                <a:cs typeface="Times New Roman" pitchFamily="18" charset="0"/>
              </a:rPr>
              <a:t>Нормативы </a:t>
            </a:r>
            <a:r>
              <a:rPr lang="ru-RU" sz="1800" b="1" dirty="0" err="1" smtClean="0">
                <a:cs typeface="Times New Roman" pitchFamily="18" charset="0"/>
              </a:rPr>
              <a:t>СанПиН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097" y="1293798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  <a:cs typeface="Times New Roman" pitchFamily="18" charset="0"/>
              </a:rPr>
              <a:t>Максимальная непрерывная продолжительность использования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компьютеров с жидкокристаллическим монитором на уроках 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293798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  <a:cs typeface="Times New Roman" pitchFamily="18" charset="0"/>
              </a:rPr>
              <a:t> 1–2 класс — 20 минут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3–4 класс — 25 минут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5–6 класс — 30 минут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7–11 класс — 35 минут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097" y="2547469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Непрерывная продолжительность работы обучающихся непосредственно</a:t>
            </a:r>
          </a:p>
          <a:p>
            <a:r>
              <a:rPr lang="ru-RU" sz="1400" dirty="0">
                <a:cs typeface="Times New Roman" pitchFamily="18" charset="0"/>
              </a:rPr>
              <a:t>с интерактивной доской на уроках не должна превышать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500312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  <a:cs typeface="Times New Roman" pitchFamily="18" charset="0"/>
              </a:rPr>
              <a:t> 1–4 класс — 5 минут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5–11 класс — 10 минут</a:t>
            </a:r>
          </a:p>
          <a:p>
            <a:endParaRPr lang="ru-RU" sz="1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097" y="3768275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Средняя непрерывная продолжительность различных видов учебной деятельности обучающихся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721121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  <a:cs typeface="Times New Roman" pitchFamily="18" charset="0"/>
              </a:rPr>
              <a:t> 1–4 класс — 7–10 минут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5–11 класс — 10–15 минут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7908" y="4572014"/>
            <a:ext cx="2820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/>
              <a:t>СанПиН</a:t>
            </a:r>
            <a:r>
              <a:rPr lang="nb-NO" sz="1400" i="1" dirty="0" smtClean="0"/>
              <a:t> </a:t>
            </a:r>
            <a:r>
              <a:rPr lang="nb-NO" sz="1400" i="1" dirty="0"/>
              <a:t>2.4.2.2821-10 </a:t>
            </a:r>
            <a:r>
              <a:rPr lang="ru-RU" sz="1400" i="1" dirty="0" smtClean="0"/>
              <a:t>пункт </a:t>
            </a:r>
            <a:r>
              <a:rPr lang="nb-NO" sz="1400" i="1" dirty="0" smtClean="0"/>
              <a:t>10.18</a:t>
            </a:r>
            <a:endParaRPr lang="ru-RU" sz="1400" i="1" dirty="0" smtClean="0"/>
          </a:p>
          <a:p>
            <a:pPr algn="r"/>
            <a:endParaRPr lang="ru-RU" sz="1400" i="1" dirty="0">
              <a:latin typeface="Calibri"/>
              <a:cs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8596" y="2424111"/>
            <a:ext cx="80328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8596" y="3630627"/>
            <a:ext cx="80328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99299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929322" y="4835726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29 декабря 2010 г. N 189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411510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7" descr="C:\Users\snisarenko.ep\Desktop\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086732"/>
            <a:ext cx="8784976" cy="4056768"/>
          </a:xfrm>
          <a:prstGeom prst="rect">
            <a:avLst/>
          </a:prstGeom>
          <a:noFill/>
        </p:spPr>
      </p:pic>
      <p:pic>
        <p:nvPicPr>
          <p:cNvPr id="13320" name="Picture 8" descr="C:\Users\snisarenko.ep\Desktop\образы -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96714">
            <a:off x="7927151" y="2657825"/>
            <a:ext cx="642882" cy="7860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39572" y="0"/>
            <a:ext cx="706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Российская цифровая </a:t>
            </a:r>
          </a:p>
          <a:p>
            <a:pPr algn="ctr"/>
            <a:r>
              <a:rPr lang="ru-RU" sz="2400" b="1" dirty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2C3393"/>
                </a:solidFill>
                <a:latin typeface="Times New Roman" pitchFamily="18" charset="0"/>
                <a:cs typeface="Times New Roman" pitchFamily="18" charset="0"/>
              </a:rPr>
              <a:t>бразовательная платформа</a:t>
            </a:r>
            <a:endParaRPr lang="ru-RU" sz="2400" b="1" dirty="0">
              <a:solidFill>
                <a:srgbClr val="2C3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9872" y="4515966"/>
            <a:ext cx="3120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092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www.lecta.ru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3275856" y="1059582"/>
            <a:ext cx="2160240" cy="53788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rgbClr val="2C3393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C3393"/>
                </a:solidFill>
                <a:cs typeface="Times New Roman" pitchFamily="18" charset="0"/>
              </a:rPr>
              <a:t>Преимущества использования ЭФУ</a:t>
            </a:r>
            <a:endParaRPr lang="ru-RU" sz="2400" b="1" dirty="0">
              <a:solidFill>
                <a:srgbClr val="2C3393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357702"/>
            <a:ext cx="6357982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+mj-lt"/>
                <a:ea typeface="Calibri" charset="0"/>
                <a:cs typeface="Times New Roman" pitchFamily="18" charset="0"/>
              </a:rPr>
              <a:t>Размер электронного портфеля неограничен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99299" y="344457"/>
            <a:ext cx="1962123" cy="4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2" y="714364"/>
            <a:ext cx="4348169" cy="3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2624</Words>
  <Application>Microsoft Office PowerPoint</Application>
  <PresentationFormat>Экран (16:9)</PresentationFormat>
  <Paragraphs>404</Paragraphs>
  <Slides>38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Цифровая экономика  </vt:lpstr>
      <vt:lpstr>Важная  задача современной школы </vt:lpstr>
      <vt:lpstr>О корпорации «Российский учебник» </vt:lpstr>
      <vt:lpstr>Электронная форма учебника — новый интегративный инструмент</vt:lpstr>
      <vt:lpstr>Электронная форма учебника </vt:lpstr>
      <vt:lpstr>Электронная форма учебника Нормативы СанПиН</vt:lpstr>
      <vt:lpstr>Слайд 8</vt:lpstr>
      <vt:lpstr> Преимущества использования ЭФУ</vt:lpstr>
      <vt:lpstr>Применяем LECTA — получаем новый образовательный результат </vt:lpstr>
      <vt:lpstr>Слайд 11</vt:lpstr>
      <vt:lpstr>Рабочие инструменты – ЭОРы электронные образовательные ресурсы в каждом параграфе учебника</vt:lpstr>
      <vt:lpstr>Преимущества ЭОРов</vt:lpstr>
      <vt:lpstr>Навигационно-поисковая система ЭФУ </vt:lpstr>
      <vt:lpstr>Составление мини-конспекта на уроке</vt:lpstr>
      <vt:lpstr>Варианты  интерактивных  заданий</vt:lpstr>
      <vt:lpstr>Варианты интерактивных проверочных и итоговых работ</vt:lpstr>
      <vt:lpstr>Новые возможности образовательного процесса с ЭФУ</vt:lpstr>
      <vt:lpstr>Рекомендуемая последовательность обучения с использованием цифровых технологий</vt:lpstr>
      <vt:lpstr>Рекомендуемая последовательность обучения с использованием цифровых технологий </vt:lpstr>
      <vt:lpstr>Рекомендуемая последовательность обучения с использованием цифровых технологий</vt:lpstr>
      <vt:lpstr> Смешанное обучение</vt:lpstr>
      <vt:lpstr>Применение в педагогической практике принципов смешанного обучения Реализация  смешанного обучения полностью соответствует требованиям ФГОС РФ</vt:lpstr>
      <vt:lpstr>Смешанное обучение. Группа моделей «Ротация» </vt:lpstr>
      <vt:lpstr>Смешанное обучение. Группы моделей «Личный выбор» </vt:lpstr>
      <vt:lpstr>Портрет современного выпускника</vt:lpstr>
      <vt:lpstr>Учитель</vt:lpstr>
      <vt:lpstr>Ученик</vt:lpstr>
      <vt:lpstr>Родитель</vt:lpstr>
      <vt:lpstr>Школа</vt:lpstr>
      <vt:lpstr>Получаем учебники</vt:lpstr>
      <vt:lpstr>Слайд 32</vt:lpstr>
      <vt:lpstr>Слайд 33</vt:lpstr>
      <vt:lpstr>Слайд 34</vt:lpstr>
      <vt:lpstr>Слайд 35</vt:lpstr>
      <vt:lpstr>Контакты и методическая поддержка</vt:lpstr>
      <vt:lpstr>Слайд 37</vt:lpstr>
      <vt:lpstr>Слайд 38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З.</dc:creator>
  <cp:lastModifiedBy>Боричевский</cp:lastModifiedBy>
  <cp:revision>206</cp:revision>
  <dcterms:created xsi:type="dcterms:W3CDTF">2017-11-16T12:02:15Z</dcterms:created>
  <dcterms:modified xsi:type="dcterms:W3CDTF">2017-12-12T03:44:40Z</dcterms:modified>
</cp:coreProperties>
</file>