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9" r:id="rId1"/>
  </p:sldMasterIdLst>
  <p:notesMasterIdLst>
    <p:notesMasterId r:id="rId13"/>
  </p:notesMasterIdLst>
  <p:handoutMasterIdLst>
    <p:handoutMasterId r:id="rId14"/>
  </p:handoutMasterIdLst>
  <p:sldIdLst>
    <p:sldId id="257" r:id="rId2"/>
    <p:sldId id="277" r:id="rId3"/>
    <p:sldId id="276" r:id="rId4"/>
    <p:sldId id="263" r:id="rId5"/>
    <p:sldId id="264" r:id="rId6"/>
    <p:sldId id="279" r:id="rId7"/>
    <p:sldId id="266" r:id="rId8"/>
    <p:sldId id="274" r:id="rId9"/>
    <p:sldId id="275" r:id="rId10"/>
    <p:sldId id="273" r:id="rId11"/>
    <p:sldId id="27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A3FC"/>
  </p:clrMru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56" autoAdjust="0"/>
  </p:normalViewPr>
  <p:slideViewPr>
    <p:cSldViewPr>
      <p:cViewPr varScale="1">
        <p:scale>
          <a:sx n="75" d="100"/>
          <a:sy n="75" d="100"/>
        </p:scale>
        <p:origin x="-165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895864-AE8A-46C4-8FBB-C029862B6F03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9299B-2F75-4ADE-9226-BA0252D647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4040D-EA19-416F-AC35-EF27DE47DC9F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C6C13-3689-420D-977C-D3145B4D20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z="10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z="10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43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13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23.09.2019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4001" r:id="rId2"/>
    <p:sldLayoutId id="2147484002" r:id="rId3"/>
    <p:sldLayoutId id="2147484003" r:id="rId4"/>
    <p:sldLayoutId id="2147484004" r:id="rId5"/>
    <p:sldLayoutId id="2147484005" r:id="rId6"/>
    <p:sldLayoutId id="2147484006" r:id="rId7"/>
    <p:sldLayoutId id="2147484007" r:id="rId8"/>
    <p:sldLayoutId id="2147484008" r:id="rId9"/>
    <p:sldLayoutId id="2147484009" r:id="rId10"/>
    <p:sldLayoutId id="2147484010" r:id="rId11"/>
    <p:sldLayoutId id="2147484011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8"/>
          <p:cNvSpPr>
            <a:spLocks noChangeArrowheads="1"/>
          </p:cNvSpPr>
          <p:nvPr/>
        </p:nvSpPr>
        <p:spPr bwMode="auto">
          <a:xfrm>
            <a:off x="0" y="-20204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4340" name="Rectangle 1220"/>
          <p:cNvSpPr>
            <a:spLocks noChangeArrowheads="1"/>
          </p:cNvSpPr>
          <p:nvPr/>
        </p:nvSpPr>
        <p:spPr bwMode="auto">
          <a:xfrm>
            <a:off x="0" y="27062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04849" name="Rectangle 2449"/>
          <p:cNvSpPr>
            <a:spLocks noChangeArrowheads="1"/>
          </p:cNvSpPr>
          <p:nvPr/>
        </p:nvSpPr>
        <p:spPr bwMode="auto">
          <a:xfrm>
            <a:off x="1115616" y="2941786"/>
            <a:ext cx="7776864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1500" b="1" i="1" dirty="0"/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1500" b="1" i="1" dirty="0"/>
          </a:p>
          <a:p>
            <a:pPr marL="179388" lvl="1" algn="ctr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1500" b="1" i="1" dirty="0">
              <a:solidFill>
                <a:srgbClr val="FF0000"/>
              </a:solidFill>
            </a:endParaRPr>
          </a:p>
        </p:txBody>
      </p:sp>
      <p:sp>
        <p:nvSpPr>
          <p:cNvPr id="6" name="Rectangle 2449"/>
          <p:cNvSpPr>
            <a:spLocks noChangeArrowheads="1"/>
          </p:cNvSpPr>
          <p:nvPr/>
        </p:nvSpPr>
        <p:spPr bwMode="auto">
          <a:xfrm>
            <a:off x="1223120" y="836712"/>
            <a:ext cx="79208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77800" lvl="1" indent="363538" algn="ctr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Требования к проведению школьного этапа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Всероссийской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олимпиады школьников 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lvl="1" indent="363538" algn="ctr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2019/2020уч.г.</a:t>
            </a:r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1500" b="1" i="1" dirty="0"/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1500" b="1" i="1" dirty="0"/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08104" y="0"/>
            <a:ext cx="403244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ru-RU" sz="15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www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krao.ru</a:t>
            </a:r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rosolymp.ru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1500" b="1" i="1" dirty="0">
              <a:solidFill>
                <a:srgbClr val="FF0000"/>
              </a:solidFill>
            </a:endParaRPr>
          </a:p>
        </p:txBody>
      </p:sp>
      <p:pic>
        <p:nvPicPr>
          <p:cNvPr id="9" name="Рисунок 6" descr="МЦ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881312" y="2881311"/>
            <a:ext cx="6858002" cy="1095375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1115616" y="260648"/>
            <a:ext cx="1232750" cy="1709928"/>
          </a:xfrm>
          <a:prstGeom prst="roundRect">
            <a:avLst>
              <a:gd name="adj" fmla="val 10000"/>
            </a:avLst>
          </a:prstGeom>
          <a:blipFill rotWithShape="0">
            <a:blip r:embed="rId4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Прямоугольник 9"/>
          <p:cNvSpPr/>
          <p:nvPr/>
        </p:nvSpPr>
        <p:spPr>
          <a:xfrm>
            <a:off x="467544" y="5589240"/>
            <a:ext cx="684076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500" lvl="1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ru-RU" sz="15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http://normc.ucoz.ru</a:t>
            </a:r>
          </a:p>
          <a:p>
            <a:pPr marL="1079500" lvl="1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Сайт МБУ «Методический центр»</a:t>
            </a:r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1500" b="1" i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87624" y="2348880"/>
            <a:ext cx="78488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 3" pitchFamily="18" charset="2"/>
              <a:buNone/>
            </a:pPr>
            <a:r>
              <a:rPr lang="ru-RU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проведения школьного этапа: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 3" pitchFamily="18" charset="2"/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 октября - 29 октября 2019 года</a:t>
            </a:r>
          </a:p>
          <a:p>
            <a:pPr algn="just">
              <a:buFont typeface="Wingdings 3" pitchFamily="18" charset="2"/>
              <a:buNone/>
            </a:pPr>
            <a:endParaRPr lang="ru-RU" u="sng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 3" pitchFamily="18" charset="2"/>
              <a:buNone/>
            </a:pPr>
            <a:r>
              <a:rPr lang="ru-RU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Предметы:</a:t>
            </a:r>
          </a:p>
          <a:p>
            <a:pPr algn="just">
              <a:buFont typeface="Wingdings 3" pitchFamily="18" charset="2"/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математика, русский, иностранный язык (английский, немецкий, французский), информатика и ИКТ, физика, химия, биология, экология, география, астрономия, литература, история, обществознание, экономика, право, искусство (мировая художественная культура), физическая культура, технология, основы безопасности жизнедеятельности.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187624" y="1966774"/>
            <a:ext cx="7776864" cy="2508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800100" algn="l"/>
                <a:tab pos="914400" algn="l"/>
              </a:tabLst>
            </a:pPr>
            <a:endParaRPr kumimoji="0" lang="ru-RU" sz="13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800100" algn="l"/>
                <a:tab pos="914400" algn="l"/>
              </a:tabLst>
            </a:pPr>
            <a:r>
              <a:rPr lang="ru-RU" sz="24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ейтинговые таблицы результатов участников Олимпиады по каждому общеобразовательному предмету (в программе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Excel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в электронном виде на адрес </a:t>
            </a:r>
            <a:r>
              <a:rPr kumimoji="0" lang="it-IT" sz="2400" b="0" i="0" u="sng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it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it-IT" sz="2400" b="0" i="0" u="sng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center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@</a:t>
            </a:r>
            <a:r>
              <a:rPr kumimoji="0" lang="it-IT" sz="2400" b="0" i="0" u="sng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norcom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it-IT" sz="2400" b="0" i="0" u="sng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</a:t>
            </a:r>
            <a:r>
              <a:rPr kumimoji="0" lang="ru-RU" sz="2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установленные сроки (от каждого ОУ).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800100" algn="l"/>
                <a:tab pos="9144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547664" y="188640"/>
            <a:ext cx="734481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800100" algn="l"/>
                <a:tab pos="9144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Сроки предоставления протоколов 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800100" algn="l"/>
                <a:tab pos="914400" algn="l"/>
              </a:tabLs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рейтинговых таблиц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43608" y="116641"/>
          <a:ext cx="7992888" cy="6624719"/>
        </p:xfrm>
        <a:graphic>
          <a:graphicData uri="http://schemas.openxmlformats.org/drawingml/2006/table">
            <a:tbl>
              <a:tblPr/>
              <a:tblGrid>
                <a:gridCol w="4256982"/>
                <a:gridCol w="3735906"/>
              </a:tblGrid>
              <a:tr h="5197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Сроки</a:t>
                      </a:r>
                      <a:endParaRPr lang="ru-RU" sz="1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литература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07.10.19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физическая культура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172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английский язык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9859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ОБЖ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11.10.2019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18.10.19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экология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технология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25.10.19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право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экономика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астрономия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МХК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30.10.19 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немецкий язык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8165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  <a:tabLst>
                          <a:tab pos="685800" algn="l"/>
                        </a:tabLs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французский язык</a:t>
                      </a:r>
                    </a:p>
                  </a:txBody>
                  <a:tcPr marL="55181" marR="551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14338"/>
            <a:ext cx="8229600" cy="78241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Школьный этап </a:t>
            </a:r>
            <a:r>
              <a:rPr lang="ru-RU" b="1" dirty="0" err="1" smtClean="0">
                <a:solidFill>
                  <a:srgbClr val="FF0000"/>
                </a:solidFill>
                <a:latin typeface="Book Antiqua" panose="02040602050305030304" pitchFamily="18" charset="0"/>
              </a:rPr>
              <a:t>ВсОШ</a:t>
            </a:r>
            <a:r>
              <a:rPr lang="en-US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(</a:t>
            </a:r>
            <a:r>
              <a:rPr lang="ru-RU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информатика и ИКТ</a:t>
            </a:r>
            <a:r>
              <a:rPr lang="en-US" b="1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339752" y="1700808"/>
            <a:ext cx="4464496" cy="782414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http://acmp.ru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187624" y="2636912"/>
            <a:ext cx="7560840" cy="1214462"/>
          </a:xfrm>
          <a:prstGeom prst="rect">
            <a:avLst/>
          </a:prstGeom>
        </p:spPr>
        <p:txBody>
          <a:bodyPr anchor="ctr">
            <a:normAutofit fontScale="6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b="1" noProof="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Book Antiqua" panose="02040602050305030304" pitchFamily="18" charset="0"/>
                <a:ea typeface="+mj-ea"/>
                <a:cs typeface="+mj-cs"/>
              </a:rPr>
              <a:t>Олимпиада проводится для двух возрастных групп: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600" b="1" noProof="0" dirty="0" smtClean="0"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latin typeface="Book Antiqua" panose="02040602050305030304" pitchFamily="18" charset="0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ru-RU" sz="3600" b="1" i="0" u="none" strike="noStrike" kern="1200" cap="none" spc="0" normalizeH="0" baseline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7-8</a:t>
            </a:r>
            <a:r>
              <a:rPr kumimoji="0" lang="ru-RU" sz="3600" b="1" i="0" u="none" strike="noStrike" kern="1200" cap="none" spc="0" normalizeH="0" dirty="0" smtClean="0">
                <a:ln>
                  <a:noFill/>
                </a:ln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Book Antiqua" panose="02040602050305030304" pitchFamily="18" charset="0"/>
                <a:ea typeface="+mj-ea"/>
                <a:cs typeface="+mj-cs"/>
              </a:rPr>
              <a:t> классы;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ru-RU" sz="3600" b="1" baseline="0" noProof="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Book Antiqua" panose="02040602050305030304" pitchFamily="18" charset="0"/>
                <a:ea typeface="+mj-ea"/>
                <a:cs typeface="+mj-cs"/>
              </a:rPr>
              <a:t>9-11</a:t>
            </a:r>
            <a:r>
              <a:rPr lang="ru-RU" sz="3600" b="1" noProof="0" dirty="0" smtClean="0"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Book Antiqua" panose="02040602050305030304" pitchFamily="18" charset="0"/>
                <a:ea typeface="+mj-ea"/>
                <a:cs typeface="+mj-cs"/>
              </a:rPr>
              <a:t> классы.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331640" y="4005064"/>
          <a:ext cx="7272808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2813"/>
                <a:gridCol w="2468347"/>
                <a:gridCol w="20716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Дата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Мероприятие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Начало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omic Sans MS" pitchFamily="66" charset="0"/>
                        </a:rPr>
                        <a:t>2 октября 2019 г.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omic Sans MS" pitchFamily="66" charset="0"/>
                        </a:rPr>
                        <a:t>Пробный тур олимпиады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omic Sans MS" pitchFamily="66" charset="0"/>
                        </a:rPr>
                        <a:t>13:00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omic Sans MS" pitchFamily="66" charset="0"/>
                        </a:rPr>
                        <a:t>9 октября 2019 г.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omic Sans MS" pitchFamily="66" charset="0"/>
                        </a:rPr>
                        <a:t>Основной тур олимпиады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Comic Sans MS" pitchFamily="66" charset="0"/>
                        </a:rPr>
                        <a:t>10:00</a:t>
                      </a:r>
                      <a:endParaRPr lang="ru-RU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8"/>
          <p:cNvSpPr>
            <a:spLocks noChangeArrowheads="1"/>
          </p:cNvSpPr>
          <p:nvPr/>
        </p:nvSpPr>
        <p:spPr bwMode="auto">
          <a:xfrm>
            <a:off x="0" y="-20204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4340" name="Rectangle 1220"/>
          <p:cNvSpPr>
            <a:spLocks noChangeArrowheads="1"/>
          </p:cNvSpPr>
          <p:nvPr/>
        </p:nvSpPr>
        <p:spPr bwMode="auto">
          <a:xfrm>
            <a:off x="0" y="27062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104849" name="Rectangle 2449"/>
          <p:cNvSpPr>
            <a:spLocks noChangeArrowheads="1"/>
          </p:cNvSpPr>
          <p:nvPr/>
        </p:nvSpPr>
        <p:spPr bwMode="auto">
          <a:xfrm>
            <a:off x="1115616" y="1556792"/>
            <a:ext cx="7776864" cy="3554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1500" b="1" i="1" dirty="0"/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1500" b="1" i="1" dirty="0"/>
          </a:p>
          <a:p>
            <a:pPr marL="179388" lvl="1" algn="ctr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1500" b="1" i="1" dirty="0">
              <a:solidFill>
                <a:srgbClr val="FF0000"/>
              </a:solidFill>
            </a:endParaRPr>
          </a:p>
          <a:p>
            <a:pPr marL="179388" lvl="1" algn="ctr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ru-RU" b="1" dirty="0" smtClean="0"/>
              <a:t>В </a:t>
            </a:r>
            <a:r>
              <a:rPr lang="ru-RU" b="1" dirty="0"/>
              <a:t>требованиях к проведению школьного этапа Всероссийской олимпиады школьников представлены:</a:t>
            </a:r>
          </a:p>
          <a:p>
            <a:pPr marL="179388" lvl="1" algn="ctr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dirty="0"/>
          </a:p>
          <a:p>
            <a:pPr marL="179388" lvl="1" algn="just" defTabSz="266700">
              <a:buClr>
                <a:schemeClr val="accent3"/>
              </a:buClr>
              <a:buFont typeface="Wingdings" pitchFamily="2" charset="2"/>
              <a:buChar char="q"/>
              <a:tabLst>
                <a:tab pos="-1028700" algn="l"/>
                <a:tab pos="177800" algn="l"/>
              </a:tabLst>
              <a:defRPr/>
            </a:pPr>
            <a:r>
              <a:rPr lang="ru-RU" dirty="0"/>
              <a:t> Форма и порядок проведения школьного этапа </a:t>
            </a:r>
            <a:r>
              <a:rPr lang="ru-RU" dirty="0" smtClean="0"/>
              <a:t>Олимпиады</a:t>
            </a:r>
            <a:endParaRPr lang="ru-RU" dirty="0"/>
          </a:p>
          <a:p>
            <a:pPr marL="179388" lvl="1" algn="just" defTabSz="266700">
              <a:buFont typeface="Wingdings" pitchFamily="2" charset="2"/>
              <a:buChar char="q"/>
              <a:tabLst>
                <a:tab pos="-1028700" algn="l"/>
                <a:tab pos="177800" algn="l"/>
              </a:tabLst>
              <a:defRPr/>
            </a:pPr>
            <a:endParaRPr lang="ru-RU" dirty="0"/>
          </a:p>
          <a:p>
            <a:pPr marL="179388" lvl="1" algn="just" defTabSz="266700">
              <a:buClr>
                <a:schemeClr val="accent3"/>
              </a:buClr>
              <a:buFont typeface="Wingdings" pitchFamily="2" charset="2"/>
              <a:buChar char="q"/>
              <a:tabLst>
                <a:tab pos="-1028700" algn="l"/>
                <a:tab pos="177800" algn="l"/>
              </a:tabLst>
              <a:defRPr/>
            </a:pPr>
            <a:r>
              <a:rPr lang="ru-RU" dirty="0"/>
              <a:t> Требования к материально-техническому </a:t>
            </a:r>
            <a:r>
              <a:rPr lang="ru-RU" dirty="0" smtClean="0"/>
              <a:t>обеспечению  </a:t>
            </a:r>
            <a:endParaRPr lang="ru-RU" dirty="0"/>
          </a:p>
          <a:p>
            <a:pPr marL="179388" lvl="1" algn="just" defTabSz="266700">
              <a:buFont typeface="Wingdings" pitchFamily="2" charset="2"/>
              <a:buChar char="q"/>
              <a:tabLst>
                <a:tab pos="-1028700" algn="l"/>
                <a:tab pos="177800" algn="l"/>
              </a:tabLst>
              <a:defRPr/>
            </a:pPr>
            <a:endParaRPr lang="ru-RU" dirty="0"/>
          </a:p>
          <a:p>
            <a:pPr marL="179388" lvl="1" algn="just" defTabSz="266700">
              <a:buClr>
                <a:schemeClr val="accent3"/>
              </a:buClr>
              <a:buFont typeface="Wingdings" pitchFamily="2" charset="2"/>
              <a:buChar char="q"/>
              <a:tabLst>
                <a:tab pos="-1028700" algn="l"/>
                <a:tab pos="177800" algn="l"/>
              </a:tabLst>
              <a:defRPr/>
            </a:pPr>
            <a:r>
              <a:rPr lang="ru-RU" dirty="0"/>
              <a:t> Общая характеристика структуры </a:t>
            </a:r>
            <a:r>
              <a:rPr lang="ru-RU" dirty="0" smtClean="0"/>
              <a:t>заданий</a:t>
            </a:r>
            <a:endParaRPr lang="ru-RU" dirty="0"/>
          </a:p>
          <a:p>
            <a:pPr marL="179388" lvl="1" algn="just" defTabSz="266700">
              <a:tabLst>
                <a:tab pos="-1028700" algn="l"/>
                <a:tab pos="177800" algn="l"/>
              </a:tabLst>
              <a:defRPr/>
            </a:pPr>
            <a:endParaRPr lang="ru-RU" dirty="0"/>
          </a:p>
          <a:p>
            <a:pPr marL="179388" lvl="1" algn="just" defTabSz="266700">
              <a:buClr>
                <a:schemeClr val="accent3"/>
              </a:buClr>
              <a:buFont typeface="Wingdings" pitchFamily="2" charset="2"/>
              <a:buChar char="q"/>
              <a:tabLst>
                <a:tab pos="-1028700" algn="l"/>
                <a:tab pos="177800" algn="l"/>
              </a:tabLst>
              <a:defRPr/>
            </a:pPr>
            <a:r>
              <a:rPr lang="ru-RU" dirty="0"/>
              <a:t> Система и методика </a:t>
            </a:r>
            <a:r>
              <a:rPr lang="ru-RU" dirty="0" smtClean="0"/>
              <a:t>оценивания</a:t>
            </a:r>
            <a:endParaRPr lang="ru-RU" dirty="0"/>
          </a:p>
        </p:txBody>
      </p:sp>
      <p:sp>
        <p:nvSpPr>
          <p:cNvPr id="6" name="Rectangle 2449"/>
          <p:cNvSpPr>
            <a:spLocks noChangeArrowheads="1"/>
          </p:cNvSpPr>
          <p:nvPr/>
        </p:nvSpPr>
        <p:spPr bwMode="auto">
          <a:xfrm>
            <a:off x="1223120" y="836712"/>
            <a:ext cx="79208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77800" lvl="1" indent="363538" algn="ctr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Требования к проведению школьного этапа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Всероссийской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олимпиады школьников </a:t>
            </a:r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77800" lvl="1" indent="363538" algn="ctr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2019/2020уч.г.</a:t>
            </a:r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1500" b="1" i="1" dirty="0"/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1500" b="1" i="1" dirty="0"/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08104" y="0"/>
            <a:ext cx="403244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ru-RU" sz="1500" b="1" i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www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krao.ru</a:t>
            </a:r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 rosolymp.ru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1500" b="1" i="1" dirty="0">
              <a:solidFill>
                <a:srgbClr val="FF0000"/>
              </a:solidFill>
            </a:endParaRPr>
          </a:p>
        </p:txBody>
      </p:sp>
      <p:pic>
        <p:nvPicPr>
          <p:cNvPr id="9" name="Рисунок 6" descr="МЦ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881312" y="2881311"/>
            <a:ext cx="6858002" cy="1095375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1115616" y="260648"/>
            <a:ext cx="1232750" cy="1709928"/>
          </a:xfrm>
          <a:prstGeom prst="roundRect">
            <a:avLst>
              <a:gd name="adj" fmla="val 10000"/>
            </a:avLst>
          </a:prstGeom>
          <a:blipFill rotWithShape="0">
            <a:blip r:embed="rId4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Прямоугольник 9"/>
          <p:cNvSpPr/>
          <p:nvPr/>
        </p:nvSpPr>
        <p:spPr>
          <a:xfrm>
            <a:off x="467544" y="5589240"/>
            <a:ext cx="684076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500" lvl="1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ru-RU" sz="15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http://normc.ucoz.ru</a:t>
            </a:r>
          </a:p>
          <a:p>
            <a:pPr marL="1079500" lvl="1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Сайт МБУ «Методический центр»</a:t>
            </a:r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15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49"/>
          <p:cNvSpPr>
            <a:spLocks noChangeArrowheads="1"/>
          </p:cNvSpPr>
          <p:nvPr/>
        </p:nvSpPr>
        <p:spPr bwMode="auto">
          <a:xfrm>
            <a:off x="1115616" y="846003"/>
            <a:ext cx="79208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77800" lvl="1" indent="363538" algn="ctr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1500" b="1" i="1" dirty="0"/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sz="1500" b="1" i="1" dirty="0"/>
          </a:p>
          <a:p>
            <a:pPr marL="1079500" lvl="1" algn="just" defTabSz="266700" eaLnBrk="0" hangingPunct="0">
              <a:tabLst>
                <a:tab pos="-1028700" algn="l"/>
                <a:tab pos="177800" algn="l"/>
              </a:tabLst>
              <a:defRPr/>
            </a:pPr>
            <a:endParaRPr lang="ru-RU" dirty="0"/>
          </a:p>
        </p:txBody>
      </p:sp>
      <p:sp>
        <p:nvSpPr>
          <p:cNvPr id="5" name="Rectangle 2449"/>
          <p:cNvSpPr>
            <a:spLocks noChangeArrowheads="1"/>
          </p:cNvSpPr>
          <p:nvPr/>
        </p:nvSpPr>
        <p:spPr bwMode="auto">
          <a:xfrm>
            <a:off x="971600" y="332656"/>
            <a:ext cx="79208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77800" lvl="1" indent="363538" algn="ctr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Форма и порядок проведения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33473" name="Rectangle 1"/>
          <p:cNvSpPr>
            <a:spLocks noChangeArrowheads="1"/>
          </p:cNvSpPr>
          <p:nvPr/>
        </p:nvSpPr>
        <p:spPr bwMode="auto">
          <a:xfrm>
            <a:off x="1187624" y="1021957"/>
            <a:ext cx="784887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право</a:t>
            </a:r>
            <a:r>
              <a:rPr kumimoji="0" lang="ru-RU" altLang="ko-KR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каждого обучающегося 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на добровольной основе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принимать участие в школьном этапе Олимпиады вне зависимости от его успеваемости по предмету;</a:t>
            </a:r>
            <a:endParaRPr kumimoji="0" lang="ru-RU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участники Олимпиады вправе выполнять задания, разработанные для более старших классов по отношению к тем, в которых они обучаются;  </a:t>
            </a:r>
            <a:endParaRPr kumimoji="0" lang="ru-RU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altLang="ko-KR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Batang" pitchFamily="18" charset="-127"/>
                <a:cs typeface="Times New Roman" pitchFamily="18" charset="0"/>
              </a:rPr>
              <a:t> обязательной является шифровка работ учащихся, а также регистрация участников; </a:t>
            </a:r>
            <a:endParaRPr kumimoji="0" lang="ru-RU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ru-RU" altLang="ko-KR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повещение </a:t>
            </a:r>
            <a:r>
              <a:rPr lang="ru-RU" altLang="ko-KR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участников Олимпиады о 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продолжительности тура, форме, в которой разрешено задавать вопросы, порядовке подачи апелляции и т.д.; </a:t>
            </a:r>
            <a:endParaRPr kumimoji="0" lang="ru-RU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ru-RU" altLang="ko-KR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осле раздачи заданий участники Олимпиады могут задать дежурному учителю вопросы по условиям заданий.  На  вопросы, свидетельствующие о том, что участник невнимательно прочитал условие, должен следовать ответ «без комментариев»;   </a:t>
            </a: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оповещение участников Олимпиады о времени, оставшемся до окончания Олимпиады за 15 минут и за 5 минут; </a:t>
            </a:r>
            <a:endParaRPr kumimoji="0" lang="ru-RU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ru-RU" altLang="ko-KR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осле</a:t>
            </a:r>
            <a:r>
              <a:rPr kumimoji="0" lang="ru-RU" altLang="ko-KR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altLang="ko-KR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опубликования предварительных результатов проверки олимпиадных работ участники имеют право ознакомиться со своими работами.       </a:t>
            </a:r>
            <a:endParaRPr kumimoji="0" lang="ru-RU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6" descr="МЦ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881312" y="2881311"/>
            <a:ext cx="6858002" cy="1095375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49"/>
          <p:cNvSpPr>
            <a:spLocks noChangeArrowheads="1"/>
          </p:cNvSpPr>
          <p:nvPr/>
        </p:nvSpPr>
        <p:spPr bwMode="auto">
          <a:xfrm>
            <a:off x="971600" y="332656"/>
            <a:ext cx="79208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77800" lvl="1" indent="363538" algn="ctr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Материально-техническое обеспечение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9632" y="826840"/>
            <a:ext cx="770485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177800" indent="363538"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число мест в кабинетах должно обеспечивать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самостоятельное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выполнение заданий Олимпиады каждым учеником. Задания каждой возрастной параллели составляются в одном варианте, поэтому участники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должны сидеть по одному за столом (партой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pPr marL="177800" indent="363538"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задания школьного этапа должны быть распечатаны для каждого участника Олимпиады;</a:t>
            </a:r>
          </a:p>
          <a:p>
            <a:pPr marL="177800" indent="363538"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письменные принадлежности  участники приносят с собой.</a:t>
            </a:r>
          </a:p>
          <a:p>
            <a:pPr marL="177800" indent="363538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363538"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363538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Участникам Олимпиады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запрещено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177800" lvl="0" indent="363538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использовать для записи решений авторучки с красными или зелеными чернилами; </a:t>
            </a:r>
          </a:p>
          <a:p>
            <a:pPr marL="177800" lvl="0" indent="363538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использовать корректор; </a:t>
            </a:r>
          </a:p>
          <a:p>
            <a:pPr marL="177800" lvl="0" indent="363538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обращаться с вопросами к кому-либо, кроме дежурных учителей;</a:t>
            </a:r>
          </a:p>
          <a:p>
            <a:pPr marL="177800" lvl="0" indent="363538" algn="just">
              <a:buFont typeface="Wingdings" pitchFamily="2" charset="2"/>
              <a:buChar char="ü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проносить в кабинеты тетради, справочную литературу, учебники, любые электронные устройства.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7" descr="man-with-cross-sign-01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501008"/>
            <a:ext cx="10081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man-with-check-sign-03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0"/>
            <a:ext cx="108012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187624" y="1988840"/>
            <a:ext cx="74888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indent="363538" algn="just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Жюри олимпиады оценивает записи, приведенные только в чистовике.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Черновики не проверяются.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363538" algn="just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оценка не снижается за неаккуратно записанные решения, исправления в работе; </a:t>
            </a:r>
          </a:p>
          <a:p>
            <a:pPr marL="177800" indent="363538" algn="just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правильный ответ, приведенный без обоснования (если обоснование предусмотрено в заданиях) или полученный из неправильных рассуждений, не учитывается;</a:t>
            </a:r>
          </a:p>
          <a:p>
            <a:pPr marL="177800" indent="363538" algn="just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пометки в работе участника члены жюри делают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только красными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чернилами;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77800" indent="363538" algn="just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баллы за выполнение заданий ставятся около соответствующих мест в работе;</a:t>
            </a:r>
          </a:p>
          <a:p>
            <a:pPr marL="177800" indent="363538" algn="just"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итоговый балл выставляется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на первой странице работы.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 оценкой проверяющий член жюри ставит свою фамилию.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908720"/>
            <a:ext cx="64807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7800" lvl="1" indent="363538" algn="ctr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Система и методика оценивания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15616" y="404664"/>
            <a:ext cx="1656184" cy="1119758"/>
          </a:xfrm>
          <a:prstGeom prst="roundRect">
            <a:avLst>
              <a:gd name="adj" fmla="val 10000"/>
            </a:avLst>
          </a:prstGeom>
          <a:blipFill rotWithShape="0">
            <a:blip r:embed="rId2" cstate="print"/>
            <a:stretch>
              <a:fillRect/>
            </a:stretch>
          </a:blipFill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 z="300000" contourW="19050" prstMaterial="metal">
            <a:bevelT w="88900" h="203200"/>
            <a:bevelB w="165100" h="2540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449"/>
          <p:cNvSpPr>
            <a:spLocks noChangeArrowheads="1"/>
          </p:cNvSpPr>
          <p:nvPr/>
        </p:nvSpPr>
        <p:spPr bwMode="auto">
          <a:xfrm>
            <a:off x="971600" y="620688"/>
            <a:ext cx="79208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177800" lvl="1" indent="363538" algn="ctr" defTabSz="266700" eaLnBrk="0" hangingPunct="0">
              <a:tabLst>
                <a:tab pos="-1028700" algn="l"/>
                <a:tab pos="177800" algn="l"/>
              </a:tabLst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Общая характеристика структуры заданий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187624" y="1906960"/>
            <a:ext cx="756084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54013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 олимпиадные задания составлены на основе образовательных программ основного общего и среднего (полного) общего образования углубленного уровня и соответствующей направленности (профиля)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(в соответствии с порядком проведения Всероссийской олимпиады школьников).</a:t>
            </a:r>
          </a:p>
          <a:p>
            <a:pPr indent="354013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 составлении заданий уровень сложности определяется обязательным минимумом содержания и уровня подготовленности учащихся по предмету, а также требованием ФГОС.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6" descr="МЦ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-2881312" y="2881311"/>
            <a:ext cx="6858002" cy="1095375"/>
          </a:xfrm>
          <a:prstGeom prst="rect">
            <a:avLst/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43610" y="3"/>
          <a:ext cx="7920882" cy="6767425"/>
        </p:xfrm>
        <a:graphic>
          <a:graphicData uri="http://schemas.openxmlformats.org/drawingml/2006/table">
            <a:tbl>
              <a:tblPr/>
              <a:tblGrid>
                <a:gridCol w="1476774"/>
                <a:gridCol w="1115512"/>
                <a:gridCol w="720080"/>
                <a:gridCol w="773038"/>
                <a:gridCol w="845884"/>
                <a:gridCol w="822060"/>
                <a:gridCol w="1015402"/>
                <a:gridCol w="1152132"/>
              </a:tblGrid>
              <a:tr h="369942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171450" algn="l"/>
                        </a:tabLst>
                      </a:pPr>
                      <a:r>
                        <a:rPr lang="ru-RU" sz="1400" b="1" dirty="0">
                          <a:latin typeface="Calibri"/>
                          <a:ea typeface="Times New Roman"/>
                        </a:rPr>
                        <a:t>Предметы</a:t>
                      </a:r>
                      <a:endParaRPr lang="ru-RU" sz="1400" dirty="0">
                        <a:latin typeface="Calibri"/>
                        <a:ea typeface="Times New Roman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ru-RU" sz="1400" b="1" dirty="0" smtClean="0">
                          <a:latin typeface="Calibri"/>
                          <a:ea typeface="Times New Roman"/>
                        </a:rPr>
                        <a:t>Продолжительность выполнения заданий</a:t>
                      </a:r>
                      <a:endParaRPr lang="ru-RU" sz="1400" dirty="0">
                        <a:latin typeface="Calibri"/>
                        <a:ea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99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Times New Roman"/>
                        </a:rPr>
                        <a:t>5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Calibri"/>
                          <a:ea typeface="Times New Roman"/>
                        </a:rPr>
                        <a:t>кл</a:t>
                      </a:r>
                      <a:r>
                        <a:rPr lang="ru-RU" sz="1100" b="1" dirty="0">
                          <a:latin typeface="Calibri"/>
                          <a:ea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Times New Roman"/>
                        </a:rPr>
                        <a:t>6 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latin typeface="Calibri"/>
                          <a:ea typeface="Times New Roman"/>
                        </a:rPr>
                        <a:t>кл</a:t>
                      </a:r>
                      <a:r>
                        <a:rPr lang="ru-RU" sz="1100" b="1" dirty="0">
                          <a:latin typeface="Calibri"/>
                          <a:ea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Times New Roman"/>
                        </a:rPr>
                        <a:t>7 </a:t>
                      </a:r>
                      <a:r>
                        <a:rPr lang="ru-RU" sz="1100" b="1" dirty="0" err="1">
                          <a:latin typeface="Calibri"/>
                          <a:ea typeface="Times New Roman"/>
                        </a:rPr>
                        <a:t>кл</a:t>
                      </a:r>
                      <a:r>
                        <a:rPr lang="ru-RU" sz="1100" b="1" dirty="0">
                          <a:latin typeface="Calibri"/>
                          <a:ea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latin typeface="Calibri"/>
                          <a:ea typeface="Times New Roman"/>
                        </a:rPr>
                        <a:t>8 </a:t>
                      </a:r>
                      <a:r>
                        <a:rPr lang="ru-RU" sz="1100" b="1" dirty="0" err="1">
                          <a:latin typeface="Calibri"/>
                          <a:ea typeface="Times New Roman"/>
                        </a:rPr>
                        <a:t>кл</a:t>
                      </a:r>
                      <a:r>
                        <a:rPr lang="ru-RU" sz="1100" b="1" dirty="0">
                          <a:latin typeface="Calibri"/>
                          <a:ea typeface="Times New Roman"/>
                        </a:rPr>
                        <a:t>.</a:t>
                      </a:r>
                      <a:endParaRPr lang="ru-RU" sz="1100" dirty="0">
                        <a:latin typeface="Calibri"/>
                        <a:ea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9 кл.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10 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кл.</a:t>
                      </a:r>
                      <a:endParaRPr lang="ru-RU" sz="110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11 </a:t>
                      </a:r>
                      <a:r>
                        <a:rPr lang="ru-RU" sz="1100" b="1" dirty="0" err="1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кл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167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u="none" strike="noStrike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Русский язык</a:t>
                      </a:r>
                      <a:endParaRPr lang="ru-RU" sz="1400" b="1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60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(60 мин.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4 класс)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60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120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120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240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240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240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5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Математика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r>
                        <a:rPr lang="ru-RU" sz="1100" dirty="0" smtClean="0">
                          <a:latin typeface="Calibri"/>
                          <a:ea typeface="Times New Roman"/>
                        </a:rPr>
                        <a:t> 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(45 мин. </a:t>
                      </a:r>
                      <a:r>
                        <a:rPr lang="ru-RU" sz="110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4 </a:t>
                      </a:r>
                      <a:r>
                        <a:rPr lang="ru-RU" sz="1100" dirty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</a:rPr>
                        <a:t>класс)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135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135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135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19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Литература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300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300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300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География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135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135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135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135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135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135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135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История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Физика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1100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150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Химия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10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240</a:t>
                      </a:r>
                      <a:endParaRPr lang="ru-RU" sz="110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240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1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240</a:t>
                      </a:r>
                      <a:endParaRPr lang="ru-RU" sz="11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Биология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Английский язык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60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60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90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90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120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120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120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Немецкий язык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60</a:t>
                      </a: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60</a:t>
                      </a: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90</a:t>
                      </a: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90</a:t>
                      </a: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120</a:t>
                      </a: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120</a:t>
                      </a: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>
                          <a:latin typeface="Calibri"/>
                          <a:ea typeface="Times New Roman"/>
                        </a:rPr>
                        <a:t>120</a:t>
                      </a: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Французский язык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60</a:t>
                      </a: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60</a:t>
                      </a: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90</a:t>
                      </a: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90</a:t>
                      </a: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120</a:t>
                      </a: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120</a:t>
                      </a: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120</a:t>
                      </a: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Экология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Астрономия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Право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2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Обществознание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18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Экономика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25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Физическая культура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 dirty="0">
                          <a:latin typeface="Times New Roman"/>
                          <a:ea typeface="Calibri"/>
                          <a:cs typeface="Times New Roman"/>
                        </a:rPr>
                        <a:t>Отдельно юноши и девушки</a:t>
                      </a:r>
                      <a:endParaRPr lang="ru-RU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45(Теория)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45(Теория)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45(Теория)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2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+ практика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+ практика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+ практика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45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ОБЖ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45 (Т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) +П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45(Т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) +П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45 (Т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)+П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45 (Т</a:t>
                      </a:r>
                      <a:r>
                        <a:rPr lang="ru-RU" sz="1100" dirty="0" smtClean="0">
                          <a:latin typeface="Times New Roman"/>
                          <a:ea typeface="Calibri"/>
                          <a:cs typeface="Times New Roman"/>
                        </a:rPr>
                        <a:t>) +П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92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u="none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Технология  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4470" algn="just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  120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120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8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МХК</a:t>
                      </a:r>
                    </a:p>
                  </a:txBody>
                  <a:tcPr marL="19696" marR="19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90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>
                          <a:latin typeface="Calibri"/>
                          <a:ea typeface="Times New Roman"/>
                        </a:rPr>
                        <a:t>240</a:t>
                      </a: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240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240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696" marR="196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/>
      </p:sp>
      <p:pic>
        <p:nvPicPr>
          <p:cNvPr id="4" name="Рисунок 3"/>
          <p:cNvPicPr/>
          <p:nvPr/>
        </p:nvPicPr>
        <p:blipFill>
          <a:blip r:embed="rId2" cstate="print"/>
          <a:srcRect l="15594" t="35917" r="15381" b="19897"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4920</TotalTime>
  <Words>881</Words>
  <Application>Microsoft Office PowerPoint</Application>
  <PresentationFormat>Экран (4:3)</PresentationFormat>
  <Paragraphs>273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Слайд 1</vt:lpstr>
      <vt:lpstr>Школьный этап ВсОШ (информатика и ИКТ)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М. А.. Коваленко</dc:creator>
  <cp:lastModifiedBy>kovalenko</cp:lastModifiedBy>
  <cp:revision>89</cp:revision>
  <dcterms:created xsi:type="dcterms:W3CDTF">2015-09-08T09:26:31Z</dcterms:created>
  <dcterms:modified xsi:type="dcterms:W3CDTF">2019-09-23T07:04:23Z</dcterms:modified>
</cp:coreProperties>
</file>